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2" r:id="rId2"/>
    <p:sldId id="274" r:id="rId3"/>
    <p:sldId id="290" r:id="rId4"/>
    <p:sldId id="276" r:id="rId5"/>
    <p:sldId id="285" r:id="rId6"/>
    <p:sldId id="262" r:id="rId7"/>
    <p:sldId id="261" r:id="rId8"/>
    <p:sldId id="297" r:id="rId9"/>
    <p:sldId id="296" r:id="rId10"/>
    <p:sldId id="259" r:id="rId11"/>
    <p:sldId id="294" r:id="rId12"/>
    <p:sldId id="258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lin Ganser (Student)" initials="CG(" lastIdx="1" clrIdx="0">
    <p:extLst>
      <p:ext uri="{19B8F6BF-5375-455C-9EA6-DF929625EA0E}">
        <p15:presenceInfo xmlns:p15="http://schemas.microsoft.com/office/powerpoint/2012/main" userId="Collin Ganser (Student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0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rph\Desktop\Spring%202020\Haydel%20Lab\Thesis\Copy%20of%20Combined%20Majoriti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rph\Desktop\Spring%202020\Haydel%20Lab\Thesis\Combined%20Majoriti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rph\Desktop\Spring%202020\Haydel%20Lab\Thesis\Combined%20Majoriti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b="1" i="0" baseline="0" dirty="0">
                <a:effectLst/>
              </a:rPr>
              <a:t>Distribution of GP-bound proteins by size (</a:t>
            </a:r>
            <a:r>
              <a:rPr lang="en-US" sz="1200" b="1" i="0" baseline="0" dirty="0" err="1">
                <a:effectLst/>
              </a:rPr>
              <a:t>kDa</a:t>
            </a:r>
            <a:r>
              <a:rPr lang="en-US" sz="1200" b="1" i="0" baseline="0" dirty="0">
                <a:effectLst/>
              </a:rPr>
              <a:t>)</a:t>
            </a:r>
            <a:endParaRPr lang="en-US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924224474334578"/>
          <c:y val="0.14280073072055194"/>
          <c:w val="0.45440645610579827"/>
          <c:h val="0.795093523856155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4E-44CA-BF1D-6FBA2F9590F8}"/>
              </c:ext>
            </c:extLst>
          </c:dPt>
          <c:dPt>
            <c:idx val="1"/>
            <c:bubble3D val="0"/>
            <c:spPr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4E-44CA-BF1D-6FBA2F9590F8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4E-44CA-BF1D-6FBA2F9590F8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4E-44CA-BF1D-6FBA2F9590F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4E-44CA-BF1D-6FBA2F9590F8}"/>
                </c:ext>
              </c:extLst>
            </c:dLbl>
            <c:dLbl>
              <c:idx val="2"/>
              <c:layout>
                <c:manualLayout>
                  <c:x val="4.8391294838145233E-3"/>
                  <c:y val="9.2220157873524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4E-44CA-BF1D-6FBA2F9590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Sheet1!$S$39:$S$41</c:f>
              <c:strCache>
                <c:ptCount val="3"/>
                <c:pt idx="0">
                  <c:v>Small   (&lt; 25)</c:v>
                </c:pt>
                <c:pt idx="1">
                  <c:v>Medium (25-75)</c:v>
                </c:pt>
                <c:pt idx="2">
                  <c:v>Large   (&gt; 75)</c:v>
                </c:pt>
              </c:strCache>
            </c:strRef>
          </c:cat>
          <c:val>
            <c:numRef>
              <c:f>Sheet1!$T$39:$T$41</c:f>
              <c:numCache>
                <c:formatCode>General</c:formatCode>
                <c:ptCount val="3"/>
                <c:pt idx="0">
                  <c:v>32</c:v>
                </c:pt>
                <c:pt idx="1">
                  <c:v>25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4E-44CA-BF1D-6FBA2F9590F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265726159230098"/>
          <c:y val="0.33287603094556995"/>
          <c:w val="0.13837292213473315"/>
          <c:h val="0.421195847350679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b="1" i="0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Distribution of GP-bound proteins by localization</a:t>
            </a:r>
            <a:endParaRPr lang="en-US" sz="1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532833966308066"/>
          <c:y val="2.92676105260546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704048335455426"/>
          <c:y val="0.12481735000061739"/>
          <c:w val="0.44078819051041945"/>
          <c:h val="0.8278891628353042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59-4B01-AE56-6B202438DA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59-4B01-AE56-6B202438DA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59-4B01-AE56-6B202438DAD7}"/>
              </c:ext>
            </c:extLst>
          </c:dPt>
          <c:dPt>
            <c:idx val="3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59-4B01-AE56-6B202438DAD7}"/>
              </c:ext>
            </c:extLst>
          </c:dPt>
          <c:dPt>
            <c:idx val="4"/>
            <c:bubble3D val="0"/>
            <c:spPr>
              <a:solidFill>
                <a:srgbClr val="CC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359-4B01-AE56-6B202438DA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Sheet1!$S$45:$S$49</c:f>
              <c:strCache>
                <c:ptCount val="5"/>
                <c:pt idx="0">
                  <c:v>Cytoplasm</c:v>
                </c:pt>
                <c:pt idx="1">
                  <c:v>Ribosome</c:v>
                </c:pt>
                <c:pt idx="2">
                  <c:v>Unkown</c:v>
                </c:pt>
                <c:pt idx="3">
                  <c:v>Secreted</c:v>
                </c:pt>
                <c:pt idx="4">
                  <c:v>Cell surface</c:v>
                </c:pt>
              </c:strCache>
            </c:strRef>
          </c:cat>
          <c:val>
            <c:numRef>
              <c:f>Sheet1!$T$45:$T$49</c:f>
              <c:numCache>
                <c:formatCode>General</c:formatCode>
                <c:ptCount val="5"/>
                <c:pt idx="0">
                  <c:v>17</c:v>
                </c:pt>
                <c:pt idx="1">
                  <c:v>14</c:v>
                </c:pt>
                <c:pt idx="2">
                  <c:v>13</c:v>
                </c:pt>
                <c:pt idx="3">
                  <c:v>10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59-4B01-AE56-6B202438DAD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45817004750367"/>
          <c:y val="0.2847696575773086"/>
          <c:w val="0.19233826041335558"/>
          <c:h val="0.50647754070812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of GP-bound proteins by function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091165893436713"/>
          <c:y val="0.13795461622767108"/>
          <c:w val="0.44985415648537946"/>
          <c:h val="0.8301622928875029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AE-44E1-B33C-6972C936FA7D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AE-44E1-B33C-6972C936FA7D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AE-44E1-B33C-6972C936FA7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AE-44E1-B33C-6972C936FA7D}"/>
              </c:ext>
            </c:extLst>
          </c:dPt>
          <c:dPt>
            <c:idx val="4"/>
            <c:bubble3D val="0"/>
            <c:spPr>
              <a:solidFill>
                <a:srgbClr val="FFCC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AE-44E1-B33C-6972C936FA7D}"/>
              </c:ext>
            </c:extLst>
          </c:dPt>
          <c:dPt>
            <c:idx val="5"/>
            <c:bubble3D val="0"/>
            <c:spPr>
              <a:solidFill>
                <a:srgbClr val="CC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0AE-44E1-B33C-6972C936FA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Sheet1!$S$26:$S$31</c:f>
              <c:strCache>
                <c:ptCount val="6"/>
                <c:pt idx="0">
                  <c:v>Protein production</c:v>
                </c:pt>
                <c:pt idx="1">
                  <c:v>Virulence</c:v>
                </c:pt>
                <c:pt idx="2">
                  <c:v>Metabolic processing</c:v>
                </c:pt>
                <c:pt idx="3">
                  <c:v>Stress response</c:v>
                </c:pt>
                <c:pt idx="4">
                  <c:v>Cell maintenance</c:v>
                </c:pt>
                <c:pt idx="5">
                  <c:v>Other biosynthesis</c:v>
                </c:pt>
              </c:strCache>
            </c:strRef>
          </c:cat>
          <c:val>
            <c:numRef>
              <c:f>Sheet1!$T$26:$T$31</c:f>
              <c:numCache>
                <c:formatCode>General</c:formatCode>
                <c:ptCount val="6"/>
                <c:pt idx="0">
                  <c:v>21</c:v>
                </c:pt>
                <c:pt idx="1">
                  <c:v>10</c:v>
                </c:pt>
                <c:pt idx="2">
                  <c:v>10</c:v>
                </c:pt>
                <c:pt idx="3">
                  <c:v>7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0AE-44E1-B33C-6972C936FA7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641957164855595"/>
          <c:y val="0.30131245443685722"/>
          <c:w val="0.29551916443835841"/>
          <c:h val="0.511257979202366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385C6D-DAB6-4B33-AF34-7E889BDB3989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717511C-291E-42B6-988D-6874B7CB9073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5400" dirty="0"/>
            <a:t>MRSA</a:t>
          </a:r>
        </a:p>
      </dgm:t>
    </dgm:pt>
    <dgm:pt modelId="{A520B8AF-F48D-4317-9397-02A9D6C2E603}" type="parTrans" cxnId="{8DA19B08-7285-4DBF-96C0-5570F9CE2D53}">
      <dgm:prSet/>
      <dgm:spPr/>
      <dgm:t>
        <a:bodyPr/>
        <a:lstStyle/>
        <a:p>
          <a:endParaRPr lang="en-US" sz="3200"/>
        </a:p>
      </dgm:t>
    </dgm:pt>
    <dgm:pt modelId="{889A1DD0-C5B5-4F5C-A6A8-582F07CFB1FD}" type="sibTrans" cxnId="{8DA19B08-7285-4DBF-96C0-5570F9CE2D53}">
      <dgm:prSet/>
      <dgm:spPr/>
      <dgm:t>
        <a:bodyPr/>
        <a:lstStyle/>
        <a:p>
          <a:endParaRPr lang="en-US" sz="3200"/>
        </a:p>
      </dgm:t>
    </dgm:pt>
    <dgm:pt modelId="{01955E63-7763-40A8-B46B-26821296B89A}">
      <dgm:prSet phldrT="[Text]" custT="1"/>
      <dgm:spPr/>
      <dgm:t>
        <a:bodyPr/>
        <a:lstStyle/>
        <a:p>
          <a:r>
            <a:rPr lang="en-US" sz="2800" dirty="0"/>
            <a:t>Antibiotic resistance crisis</a:t>
          </a:r>
        </a:p>
      </dgm:t>
    </dgm:pt>
    <dgm:pt modelId="{37DBD5F3-4C6C-4E5C-9603-66CEDB72AF65}" type="parTrans" cxnId="{5558BCA3-DF6B-424D-84AE-9577B481A468}">
      <dgm:prSet/>
      <dgm:spPr/>
      <dgm:t>
        <a:bodyPr/>
        <a:lstStyle/>
        <a:p>
          <a:endParaRPr lang="en-US" sz="3200"/>
        </a:p>
      </dgm:t>
    </dgm:pt>
    <dgm:pt modelId="{6ACE8CA9-C92C-4910-B73D-0462B4767BD3}" type="sibTrans" cxnId="{5558BCA3-DF6B-424D-84AE-9577B481A468}">
      <dgm:prSet/>
      <dgm:spPr/>
      <dgm:t>
        <a:bodyPr/>
        <a:lstStyle/>
        <a:p>
          <a:endParaRPr lang="en-US" sz="3200"/>
        </a:p>
      </dgm:t>
    </dgm:pt>
    <dgm:pt modelId="{D17C451C-CE6E-4E7D-B3E0-9D5332624D8D}">
      <dgm:prSet phldrT="[Text]" custT="1"/>
      <dgm:spPr/>
      <dgm:t>
        <a:bodyPr/>
        <a:lstStyle/>
        <a:p>
          <a:r>
            <a:rPr lang="en-US" sz="2800" dirty="0"/>
            <a:t>Morbidity and mortality</a:t>
          </a:r>
        </a:p>
      </dgm:t>
    </dgm:pt>
    <dgm:pt modelId="{4B6AA3B1-BACC-4AA8-9B28-D377522A68D8}" type="parTrans" cxnId="{9792895C-B359-4026-A337-E302B0231D9B}">
      <dgm:prSet/>
      <dgm:spPr/>
      <dgm:t>
        <a:bodyPr/>
        <a:lstStyle/>
        <a:p>
          <a:endParaRPr lang="en-US" sz="3200"/>
        </a:p>
      </dgm:t>
    </dgm:pt>
    <dgm:pt modelId="{9B58AD13-061A-4AB6-9C3D-335EF96A8E62}" type="sibTrans" cxnId="{9792895C-B359-4026-A337-E302B0231D9B}">
      <dgm:prSet/>
      <dgm:spPr/>
      <dgm:t>
        <a:bodyPr/>
        <a:lstStyle/>
        <a:p>
          <a:endParaRPr lang="en-US" sz="3200"/>
        </a:p>
      </dgm:t>
    </dgm:pt>
    <dgm:pt modelId="{09A0C54D-A932-4321-B715-E7E7CBA2078E}">
      <dgm:prSet phldrT="[Text]" custT="1"/>
      <dgm:spPr/>
      <dgm:t>
        <a:bodyPr/>
        <a:lstStyle/>
        <a:p>
          <a:r>
            <a:rPr lang="en-US" sz="2800" dirty="0"/>
            <a:t>Economic burden</a:t>
          </a:r>
        </a:p>
      </dgm:t>
    </dgm:pt>
    <dgm:pt modelId="{9E3E268F-DCCA-49D0-A775-D45CBFDDAF94}" type="parTrans" cxnId="{E41DF6ED-DA0E-42A4-BAFC-19B744478249}">
      <dgm:prSet/>
      <dgm:spPr/>
      <dgm:t>
        <a:bodyPr/>
        <a:lstStyle/>
        <a:p>
          <a:endParaRPr lang="en-US" sz="3200"/>
        </a:p>
      </dgm:t>
    </dgm:pt>
    <dgm:pt modelId="{33EC131B-D97D-455F-B5C2-B6A39483F1CA}" type="sibTrans" cxnId="{E41DF6ED-DA0E-42A4-BAFC-19B744478249}">
      <dgm:prSet/>
      <dgm:spPr/>
      <dgm:t>
        <a:bodyPr/>
        <a:lstStyle/>
        <a:p>
          <a:endParaRPr lang="en-US" sz="3200"/>
        </a:p>
      </dgm:t>
    </dgm:pt>
    <dgm:pt modelId="{12B1E829-DD48-48DE-8510-3DAA2E638B38}" type="pres">
      <dgm:prSet presAssocID="{5D385C6D-DAB6-4B33-AF34-7E889BDB398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BAB8CBA-D61F-4FD5-894A-ED12BBF1C59F}" type="pres">
      <dgm:prSet presAssocID="{E717511C-291E-42B6-988D-6874B7CB9073}" presName="singleCycle" presStyleCnt="0"/>
      <dgm:spPr/>
    </dgm:pt>
    <dgm:pt modelId="{9FD55E7D-C088-491E-B341-A599DF674501}" type="pres">
      <dgm:prSet presAssocID="{E717511C-291E-42B6-988D-6874B7CB9073}" presName="singleCenter" presStyleLbl="node1" presStyleIdx="0" presStyleCnt="4" custScaleX="137379" custScaleY="130048" custLinFactNeighborY="-4472">
        <dgm:presLayoutVars>
          <dgm:chMax val="7"/>
          <dgm:chPref val="7"/>
        </dgm:presLayoutVars>
      </dgm:prSet>
      <dgm:spPr/>
    </dgm:pt>
    <dgm:pt modelId="{1508E812-EB4F-45D5-862C-409E4503C119}" type="pres">
      <dgm:prSet presAssocID="{37DBD5F3-4C6C-4E5C-9603-66CEDB72AF65}" presName="Name56" presStyleLbl="parChTrans1D2" presStyleIdx="0" presStyleCnt="3"/>
      <dgm:spPr/>
    </dgm:pt>
    <dgm:pt modelId="{A738C3DA-85DA-4698-99AE-1FA84265B39F}" type="pres">
      <dgm:prSet presAssocID="{01955E63-7763-40A8-B46B-26821296B89A}" presName="text0" presStyleLbl="node1" presStyleIdx="1" presStyleCnt="4" custScaleX="137379" custScaleY="130048">
        <dgm:presLayoutVars>
          <dgm:bulletEnabled val="1"/>
        </dgm:presLayoutVars>
      </dgm:prSet>
      <dgm:spPr/>
    </dgm:pt>
    <dgm:pt modelId="{7025B4F9-EB64-4B09-9101-1AB192152409}" type="pres">
      <dgm:prSet presAssocID="{4B6AA3B1-BACC-4AA8-9B28-D377522A68D8}" presName="Name56" presStyleLbl="parChTrans1D2" presStyleIdx="1" presStyleCnt="3"/>
      <dgm:spPr/>
    </dgm:pt>
    <dgm:pt modelId="{B2AAC7EA-2C05-4316-91B6-8253CE3D15D4}" type="pres">
      <dgm:prSet presAssocID="{D17C451C-CE6E-4E7D-B3E0-9D5332624D8D}" presName="text0" presStyleLbl="node1" presStyleIdx="2" presStyleCnt="4" custScaleX="137379" custScaleY="130048">
        <dgm:presLayoutVars>
          <dgm:bulletEnabled val="1"/>
        </dgm:presLayoutVars>
      </dgm:prSet>
      <dgm:spPr/>
    </dgm:pt>
    <dgm:pt modelId="{C110B8B4-0113-4C46-A3C1-DC43ABCEE579}" type="pres">
      <dgm:prSet presAssocID="{9E3E268F-DCCA-49D0-A775-D45CBFDDAF94}" presName="Name56" presStyleLbl="parChTrans1D2" presStyleIdx="2" presStyleCnt="3"/>
      <dgm:spPr/>
    </dgm:pt>
    <dgm:pt modelId="{25030F26-0404-4D41-AD73-E7FCFC124079}" type="pres">
      <dgm:prSet presAssocID="{09A0C54D-A932-4321-B715-E7E7CBA2078E}" presName="text0" presStyleLbl="node1" presStyleIdx="3" presStyleCnt="4" custScaleX="137379" custScaleY="130048">
        <dgm:presLayoutVars>
          <dgm:bulletEnabled val="1"/>
        </dgm:presLayoutVars>
      </dgm:prSet>
      <dgm:spPr/>
    </dgm:pt>
  </dgm:ptLst>
  <dgm:cxnLst>
    <dgm:cxn modelId="{6CD2A204-C434-40E2-88C5-CB346A1CE328}" type="presOf" srcId="{E717511C-291E-42B6-988D-6874B7CB9073}" destId="{9FD55E7D-C088-491E-B341-A599DF674501}" srcOrd="0" destOrd="0" presId="urn:microsoft.com/office/officeart/2008/layout/RadialCluster"/>
    <dgm:cxn modelId="{8DA19B08-7285-4DBF-96C0-5570F9CE2D53}" srcId="{5D385C6D-DAB6-4B33-AF34-7E889BDB3989}" destId="{E717511C-291E-42B6-988D-6874B7CB9073}" srcOrd="0" destOrd="0" parTransId="{A520B8AF-F48D-4317-9397-02A9D6C2E603}" sibTransId="{889A1DD0-C5B5-4F5C-A6A8-582F07CFB1FD}"/>
    <dgm:cxn modelId="{E606E929-AD64-4166-9F85-20A4C5A31609}" type="presOf" srcId="{D17C451C-CE6E-4E7D-B3E0-9D5332624D8D}" destId="{B2AAC7EA-2C05-4316-91B6-8253CE3D15D4}" srcOrd="0" destOrd="0" presId="urn:microsoft.com/office/officeart/2008/layout/RadialCluster"/>
    <dgm:cxn modelId="{729F9435-EAE0-487B-9EC2-C8DB56DAA14C}" type="presOf" srcId="{4B6AA3B1-BACC-4AA8-9B28-D377522A68D8}" destId="{7025B4F9-EB64-4B09-9101-1AB192152409}" srcOrd="0" destOrd="0" presId="urn:microsoft.com/office/officeart/2008/layout/RadialCluster"/>
    <dgm:cxn modelId="{9792895C-B359-4026-A337-E302B0231D9B}" srcId="{E717511C-291E-42B6-988D-6874B7CB9073}" destId="{D17C451C-CE6E-4E7D-B3E0-9D5332624D8D}" srcOrd="1" destOrd="0" parTransId="{4B6AA3B1-BACC-4AA8-9B28-D377522A68D8}" sibTransId="{9B58AD13-061A-4AB6-9C3D-335EF96A8E62}"/>
    <dgm:cxn modelId="{EE36FE61-5575-4F0E-A6D0-E0673DE579BF}" type="presOf" srcId="{37DBD5F3-4C6C-4E5C-9603-66CEDB72AF65}" destId="{1508E812-EB4F-45D5-862C-409E4503C119}" srcOrd="0" destOrd="0" presId="urn:microsoft.com/office/officeart/2008/layout/RadialCluster"/>
    <dgm:cxn modelId="{6CEC1A67-F20D-4C0D-A93D-777D19AF3159}" type="presOf" srcId="{09A0C54D-A932-4321-B715-E7E7CBA2078E}" destId="{25030F26-0404-4D41-AD73-E7FCFC124079}" srcOrd="0" destOrd="0" presId="urn:microsoft.com/office/officeart/2008/layout/RadialCluster"/>
    <dgm:cxn modelId="{EB8A908A-CE9E-418C-AAAE-1E92E61A0FC1}" type="presOf" srcId="{9E3E268F-DCCA-49D0-A775-D45CBFDDAF94}" destId="{C110B8B4-0113-4C46-A3C1-DC43ABCEE579}" srcOrd="0" destOrd="0" presId="urn:microsoft.com/office/officeart/2008/layout/RadialCluster"/>
    <dgm:cxn modelId="{5558BCA3-DF6B-424D-84AE-9577B481A468}" srcId="{E717511C-291E-42B6-988D-6874B7CB9073}" destId="{01955E63-7763-40A8-B46B-26821296B89A}" srcOrd="0" destOrd="0" parTransId="{37DBD5F3-4C6C-4E5C-9603-66CEDB72AF65}" sibTransId="{6ACE8CA9-C92C-4910-B73D-0462B4767BD3}"/>
    <dgm:cxn modelId="{58C160DA-D7D6-4106-9F83-5B18335B28D9}" type="presOf" srcId="{01955E63-7763-40A8-B46B-26821296B89A}" destId="{A738C3DA-85DA-4698-99AE-1FA84265B39F}" srcOrd="0" destOrd="0" presId="urn:microsoft.com/office/officeart/2008/layout/RadialCluster"/>
    <dgm:cxn modelId="{E435CADD-E20A-4E7B-B336-21F8F5D2EC19}" type="presOf" srcId="{5D385C6D-DAB6-4B33-AF34-7E889BDB3989}" destId="{12B1E829-DD48-48DE-8510-3DAA2E638B38}" srcOrd="0" destOrd="0" presId="urn:microsoft.com/office/officeart/2008/layout/RadialCluster"/>
    <dgm:cxn modelId="{E41DF6ED-DA0E-42A4-BAFC-19B744478249}" srcId="{E717511C-291E-42B6-988D-6874B7CB9073}" destId="{09A0C54D-A932-4321-B715-E7E7CBA2078E}" srcOrd="2" destOrd="0" parTransId="{9E3E268F-DCCA-49D0-A775-D45CBFDDAF94}" sibTransId="{33EC131B-D97D-455F-B5C2-B6A39483F1CA}"/>
    <dgm:cxn modelId="{68374EB0-840A-4CEC-8DBC-39B02815360D}" type="presParOf" srcId="{12B1E829-DD48-48DE-8510-3DAA2E638B38}" destId="{ABAB8CBA-D61F-4FD5-894A-ED12BBF1C59F}" srcOrd="0" destOrd="0" presId="urn:microsoft.com/office/officeart/2008/layout/RadialCluster"/>
    <dgm:cxn modelId="{AD092C05-EAEF-4106-A527-0300DB86ECED}" type="presParOf" srcId="{ABAB8CBA-D61F-4FD5-894A-ED12BBF1C59F}" destId="{9FD55E7D-C088-491E-B341-A599DF674501}" srcOrd="0" destOrd="0" presId="urn:microsoft.com/office/officeart/2008/layout/RadialCluster"/>
    <dgm:cxn modelId="{A9C66028-544A-4AC9-8629-7EF81D2A8735}" type="presParOf" srcId="{ABAB8CBA-D61F-4FD5-894A-ED12BBF1C59F}" destId="{1508E812-EB4F-45D5-862C-409E4503C119}" srcOrd="1" destOrd="0" presId="urn:microsoft.com/office/officeart/2008/layout/RadialCluster"/>
    <dgm:cxn modelId="{A4BBE8AB-40C5-4939-A36A-038CD7BF8743}" type="presParOf" srcId="{ABAB8CBA-D61F-4FD5-894A-ED12BBF1C59F}" destId="{A738C3DA-85DA-4698-99AE-1FA84265B39F}" srcOrd="2" destOrd="0" presId="urn:microsoft.com/office/officeart/2008/layout/RadialCluster"/>
    <dgm:cxn modelId="{F3B331B4-3666-4C3B-8896-76405C880722}" type="presParOf" srcId="{ABAB8CBA-D61F-4FD5-894A-ED12BBF1C59F}" destId="{7025B4F9-EB64-4B09-9101-1AB192152409}" srcOrd="3" destOrd="0" presId="urn:microsoft.com/office/officeart/2008/layout/RadialCluster"/>
    <dgm:cxn modelId="{EF56FE48-07CF-45C8-B31B-C783E46D5E4A}" type="presParOf" srcId="{ABAB8CBA-D61F-4FD5-894A-ED12BBF1C59F}" destId="{B2AAC7EA-2C05-4316-91B6-8253CE3D15D4}" srcOrd="4" destOrd="0" presId="urn:microsoft.com/office/officeart/2008/layout/RadialCluster"/>
    <dgm:cxn modelId="{9B397DA4-9F21-4081-A596-2F83559985FF}" type="presParOf" srcId="{ABAB8CBA-D61F-4FD5-894A-ED12BBF1C59F}" destId="{C110B8B4-0113-4C46-A3C1-DC43ABCEE579}" srcOrd="5" destOrd="0" presId="urn:microsoft.com/office/officeart/2008/layout/RadialCluster"/>
    <dgm:cxn modelId="{8A8849AC-2926-4406-8E3B-43FBE2944C4A}" type="presParOf" srcId="{ABAB8CBA-D61F-4FD5-894A-ED12BBF1C59F}" destId="{25030F26-0404-4D41-AD73-E7FCFC12407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7DAFE9-CB84-4B72-8115-7DD96A17DF77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FB5C98-DFD7-4069-AC21-C889D0D57738}">
      <dgm:prSet phldrT="[Text]"/>
      <dgm:spPr/>
      <dgm:t>
        <a:bodyPr/>
        <a:lstStyle/>
        <a:p>
          <a:r>
            <a:rPr lang="en-US" dirty="0"/>
            <a:t>Analyzed 2 sets of CFP samples  </a:t>
          </a:r>
        </a:p>
      </dgm:t>
    </dgm:pt>
    <dgm:pt modelId="{351D03ED-F3C8-4D4D-AA7E-FD49D362D733}" type="parTrans" cxnId="{87F7935F-A589-4048-AE5A-6AE11742AEAD}">
      <dgm:prSet/>
      <dgm:spPr/>
      <dgm:t>
        <a:bodyPr/>
        <a:lstStyle/>
        <a:p>
          <a:endParaRPr lang="en-US"/>
        </a:p>
      </dgm:t>
    </dgm:pt>
    <dgm:pt modelId="{EB61DB47-1115-45D0-ACF5-A33AB64A78B4}" type="sibTrans" cxnId="{87F7935F-A589-4048-AE5A-6AE11742AEAD}">
      <dgm:prSet/>
      <dgm:spPr/>
      <dgm:t>
        <a:bodyPr/>
        <a:lstStyle/>
        <a:p>
          <a:endParaRPr lang="en-US"/>
        </a:p>
      </dgm:t>
    </dgm:pt>
    <dgm:pt modelId="{8FB5710E-F7D0-4418-BB39-FADA12CCF01E}">
      <dgm:prSet phldrT="[Text]" custT="1"/>
      <dgm:spPr/>
      <dgm:t>
        <a:bodyPr/>
        <a:lstStyle/>
        <a:p>
          <a:r>
            <a:rPr lang="en-US" sz="2000" dirty="0"/>
            <a:t>Control CFP</a:t>
          </a:r>
        </a:p>
      </dgm:t>
    </dgm:pt>
    <dgm:pt modelId="{57F63C2C-652D-4184-84CA-22590CC887ED}" type="parTrans" cxnId="{8EFAE1CB-C61A-4ABB-8D9D-54400E2D6A41}">
      <dgm:prSet/>
      <dgm:spPr/>
      <dgm:t>
        <a:bodyPr/>
        <a:lstStyle/>
        <a:p>
          <a:endParaRPr lang="en-US"/>
        </a:p>
      </dgm:t>
    </dgm:pt>
    <dgm:pt modelId="{088CB9F7-7513-4C76-9B0D-8DA7ED95B694}" type="sibTrans" cxnId="{8EFAE1CB-C61A-4ABB-8D9D-54400E2D6A41}">
      <dgm:prSet/>
      <dgm:spPr/>
      <dgm:t>
        <a:bodyPr/>
        <a:lstStyle/>
        <a:p>
          <a:endParaRPr lang="en-US"/>
        </a:p>
      </dgm:t>
    </dgm:pt>
    <dgm:pt modelId="{7137B2F7-CC47-43C9-A871-5D82AFFB12FB}">
      <dgm:prSet phldrT="[Text]"/>
      <dgm:spPr/>
      <dgm:t>
        <a:bodyPr/>
        <a:lstStyle/>
        <a:p>
          <a:r>
            <a:rPr lang="en-US" dirty="0"/>
            <a:t>Identified over 100 proteins</a:t>
          </a:r>
        </a:p>
      </dgm:t>
    </dgm:pt>
    <dgm:pt modelId="{6EF3A5DE-810E-432B-9ABD-4280175E0FBD}" type="parTrans" cxnId="{EB9FBF49-F444-4AEB-9937-960A1E5B0506}">
      <dgm:prSet/>
      <dgm:spPr/>
      <dgm:t>
        <a:bodyPr/>
        <a:lstStyle/>
        <a:p>
          <a:endParaRPr lang="en-US"/>
        </a:p>
      </dgm:t>
    </dgm:pt>
    <dgm:pt modelId="{354644CB-4600-4A85-8D38-5BB3A8BBAD4A}" type="sibTrans" cxnId="{EB9FBF49-F444-4AEB-9937-960A1E5B0506}">
      <dgm:prSet/>
      <dgm:spPr/>
      <dgm:t>
        <a:bodyPr/>
        <a:lstStyle/>
        <a:p>
          <a:endParaRPr lang="en-US"/>
        </a:p>
      </dgm:t>
    </dgm:pt>
    <dgm:pt modelId="{8B7768D9-E67F-47B6-AE75-E551C857E249}">
      <dgm:prSet phldrT="[Text]"/>
      <dgm:spPr/>
      <dgm:t>
        <a:bodyPr/>
        <a:lstStyle/>
        <a:p>
          <a:r>
            <a:rPr lang="en-US" dirty="0"/>
            <a:t>Considered proteins present in &gt;50% replicates </a:t>
          </a:r>
        </a:p>
      </dgm:t>
    </dgm:pt>
    <dgm:pt modelId="{29C0523D-A9C2-4B08-A402-45D9D3941839}" type="parTrans" cxnId="{76A53469-A75B-4762-B41C-2A8A712F5051}">
      <dgm:prSet/>
      <dgm:spPr/>
      <dgm:t>
        <a:bodyPr/>
        <a:lstStyle/>
        <a:p>
          <a:endParaRPr lang="en-US"/>
        </a:p>
      </dgm:t>
    </dgm:pt>
    <dgm:pt modelId="{1BE834DF-7A16-4FF9-8302-9A6D86DE4AB5}" type="sibTrans" cxnId="{76A53469-A75B-4762-B41C-2A8A712F5051}">
      <dgm:prSet/>
      <dgm:spPr/>
      <dgm:t>
        <a:bodyPr/>
        <a:lstStyle/>
        <a:p>
          <a:endParaRPr lang="en-US"/>
        </a:p>
      </dgm:t>
    </dgm:pt>
    <dgm:pt modelId="{A8D63CE5-36A6-463E-BCA3-69380BA85C26}">
      <dgm:prSet phldrT="[Text]"/>
      <dgm:spPr/>
      <dgm:t>
        <a:bodyPr/>
        <a:lstStyle/>
        <a:p>
          <a:r>
            <a:rPr lang="en-US" dirty="0"/>
            <a:t>Identified bound proteins</a:t>
          </a:r>
        </a:p>
      </dgm:t>
    </dgm:pt>
    <dgm:pt modelId="{5F5BCE83-207D-4CB2-88BA-853709E5BC53}" type="parTrans" cxnId="{FB27E9E3-E73D-447F-B8FE-626D778B81D6}">
      <dgm:prSet/>
      <dgm:spPr/>
      <dgm:t>
        <a:bodyPr/>
        <a:lstStyle/>
        <a:p>
          <a:endParaRPr lang="en-US"/>
        </a:p>
      </dgm:t>
    </dgm:pt>
    <dgm:pt modelId="{0FE88514-74E4-429B-95CF-CE44878FBB57}" type="sibTrans" cxnId="{FB27E9E3-E73D-447F-B8FE-626D778B81D6}">
      <dgm:prSet/>
      <dgm:spPr/>
      <dgm:t>
        <a:bodyPr/>
        <a:lstStyle/>
        <a:p>
          <a:endParaRPr lang="en-US"/>
        </a:p>
      </dgm:t>
    </dgm:pt>
    <dgm:pt modelId="{CE633891-E8D2-439D-93CB-0293F6F12AC2}">
      <dgm:prSet phldrT="[Text]"/>
      <dgm:spPr/>
      <dgm:t>
        <a:bodyPr/>
        <a:lstStyle/>
        <a:p>
          <a:r>
            <a:rPr lang="en-US" dirty="0"/>
            <a:t>Compared control proteins to experimental proteins</a:t>
          </a:r>
        </a:p>
      </dgm:t>
    </dgm:pt>
    <dgm:pt modelId="{05577570-E5E7-421A-9259-1452B14C3EB8}" type="parTrans" cxnId="{B6734D5D-626C-414B-ABE6-536468947B64}">
      <dgm:prSet/>
      <dgm:spPr/>
      <dgm:t>
        <a:bodyPr/>
        <a:lstStyle/>
        <a:p>
          <a:endParaRPr lang="en-US"/>
        </a:p>
      </dgm:t>
    </dgm:pt>
    <dgm:pt modelId="{B5B09FF5-E7E0-41AC-AD81-8ACC567082B9}" type="sibTrans" cxnId="{B6734D5D-626C-414B-ABE6-536468947B64}">
      <dgm:prSet/>
      <dgm:spPr/>
      <dgm:t>
        <a:bodyPr/>
        <a:lstStyle/>
        <a:p>
          <a:endParaRPr lang="en-US"/>
        </a:p>
      </dgm:t>
    </dgm:pt>
    <dgm:pt modelId="{BA87CA5D-8A84-44E9-A3B7-E458B193BBDC}">
      <dgm:prSet phldrT="[Text]" custT="1"/>
      <dgm:spPr/>
      <dgm:t>
        <a:bodyPr/>
        <a:lstStyle/>
        <a:p>
          <a:r>
            <a:rPr lang="en-US" sz="2000" dirty="0"/>
            <a:t>CFP incubated with SA-</a:t>
          </a:r>
          <a:r>
            <a:rPr lang="en-US" sz="2000" dirty="0" err="1"/>
            <a:t>mesoGP</a:t>
          </a:r>
          <a:endParaRPr lang="en-US" sz="2000" dirty="0"/>
        </a:p>
      </dgm:t>
    </dgm:pt>
    <dgm:pt modelId="{CF1164D0-16DA-4463-AB32-5D3F37848AEC}" type="parTrans" cxnId="{2CF1BCD8-C4B9-481A-96DD-7A70EE59F611}">
      <dgm:prSet/>
      <dgm:spPr/>
      <dgm:t>
        <a:bodyPr/>
        <a:lstStyle/>
        <a:p>
          <a:endParaRPr lang="en-US"/>
        </a:p>
      </dgm:t>
    </dgm:pt>
    <dgm:pt modelId="{97A034F3-E689-4654-AFF2-77AFD50C4DF1}" type="sibTrans" cxnId="{2CF1BCD8-C4B9-481A-96DD-7A70EE59F611}">
      <dgm:prSet/>
      <dgm:spPr/>
      <dgm:t>
        <a:bodyPr/>
        <a:lstStyle/>
        <a:p>
          <a:endParaRPr lang="en-US"/>
        </a:p>
      </dgm:t>
    </dgm:pt>
    <dgm:pt modelId="{64BD51C0-0C5B-4A9D-8DE8-2575011BBED7}" type="pres">
      <dgm:prSet presAssocID="{E37DAFE9-CB84-4B72-8115-7DD96A17DF77}" presName="linearFlow" presStyleCnt="0">
        <dgm:presLayoutVars>
          <dgm:dir/>
          <dgm:animLvl val="lvl"/>
          <dgm:resizeHandles val="exact"/>
        </dgm:presLayoutVars>
      </dgm:prSet>
      <dgm:spPr/>
    </dgm:pt>
    <dgm:pt modelId="{6FBABA8E-1F1C-47F8-8BDC-4FF7DF071533}" type="pres">
      <dgm:prSet presAssocID="{BBFB5C98-DFD7-4069-AC21-C889D0D57738}" presName="composite" presStyleCnt="0"/>
      <dgm:spPr/>
    </dgm:pt>
    <dgm:pt modelId="{E6035DDF-E54B-4FF3-9B48-F14E8B797DE9}" type="pres">
      <dgm:prSet presAssocID="{BBFB5C98-DFD7-4069-AC21-C889D0D57738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E64892B-BE40-4D1C-8376-8C1720AE4A57}" type="pres">
      <dgm:prSet presAssocID="{BBFB5C98-DFD7-4069-AC21-C889D0D57738}" presName="parSh" presStyleLbl="node1" presStyleIdx="0" presStyleCnt="3"/>
      <dgm:spPr/>
    </dgm:pt>
    <dgm:pt modelId="{F7ED8213-239F-42D3-94DC-1E484D9FC4CB}" type="pres">
      <dgm:prSet presAssocID="{BBFB5C98-DFD7-4069-AC21-C889D0D57738}" presName="desTx" presStyleLbl="fgAcc1" presStyleIdx="0" presStyleCnt="3" custScaleX="106253">
        <dgm:presLayoutVars>
          <dgm:bulletEnabled val="1"/>
        </dgm:presLayoutVars>
      </dgm:prSet>
      <dgm:spPr/>
    </dgm:pt>
    <dgm:pt modelId="{A38A44B8-5592-44A1-832E-F4B61AB4C74F}" type="pres">
      <dgm:prSet presAssocID="{EB61DB47-1115-45D0-ACF5-A33AB64A78B4}" presName="sibTrans" presStyleLbl="sibTrans2D1" presStyleIdx="0" presStyleCnt="2"/>
      <dgm:spPr/>
    </dgm:pt>
    <dgm:pt modelId="{2529EA0C-78F7-43ED-BD44-5704A54ABF5D}" type="pres">
      <dgm:prSet presAssocID="{EB61DB47-1115-45D0-ACF5-A33AB64A78B4}" presName="connTx" presStyleLbl="sibTrans2D1" presStyleIdx="0" presStyleCnt="2"/>
      <dgm:spPr/>
    </dgm:pt>
    <dgm:pt modelId="{DF3CADEF-996E-4548-92D3-F290BCF4D319}" type="pres">
      <dgm:prSet presAssocID="{7137B2F7-CC47-43C9-A871-5D82AFFB12FB}" presName="composite" presStyleCnt="0"/>
      <dgm:spPr/>
    </dgm:pt>
    <dgm:pt modelId="{F849E26D-E97E-4056-9FA5-66722D95D98D}" type="pres">
      <dgm:prSet presAssocID="{7137B2F7-CC47-43C9-A871-5D82AFFB12F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A88FD3B-7427-43C8-91D0-2467F73B86AE}" type="pres">
      <dgm:prSet presAssocID="{7137B2F7-CC47-43C9-A871-5D82AFFB12FB}" presName="parSh" presStyleLbl="node1" presStyleIdx="1" presStyleCnt="3"/>
      <dgm:spPr/>
    </dgm:pt>
    <dgm:pt modelId="{159E1CD7-5EB6-4B20-B2C1-5719666971D6}" type="pres">
      <dgm:prSet presAssocID="{7137B2F7-CC47-43C9-A871-5D82AFFB12FB}" presName="desTx" presStyleLbl="fgAcc1" presStyleIdx="1" presStyleCnt="3">
        <dgm:presLayoutVars>
          <dgm:bulletEnabled val="1"/>
        </dgm:presLayoutVars>
      </dgm:prSet>
      <dgm:spPr/>
    </dgm:pt>
    <dgm:pt modelId="{910AD69A-3EB7-4D55-8ACD-C3433A6AB75B}" type="pres">
      <dgm:prSet presAssocID="{354644CB-4600-4A85-8D38-5BB3A8BBAD4A}" presName="sibTrans" presStyleLbl="sibTrans2D1" presStyleIdx="1" presStyleCnt="2"/>
      <dgm:spPr/>
    </dgm:pt>
    <dgm:pt modelId="{DED25DDB-2A7E-403B-B71D-2187AB636A1A}" type="pres">
      <dgm:prSet presAssocID="{354644CB-4600-4A85-8D38-5BB3A8BBAD4A}" presName="connTx" presStyleLbl="sibTrans2D1" presStyleIdx="1" presStyleCnt="2"/>
      <dgm:spPr/>
    </dgm:pt>
    <dgm:pt modelId="{22466E93-3F9E-4516-BD3E-179EAF998736}" type="pres">
      <dgm:prSet presAssocID="{A8D63CE5-36A6-463E-BCA3-69380BA85C26}" presName="composite" presStyleCnt="0"/>
      <dgm:spPr/>
    </dgm:pt>
    <dgm:pt modelId="{B31DCFF0-E4A0-40C0-80EE-6FD69D8D8D55}" type="pres">
      <dgm:prSet presAssocID="{A8D63CE5-36A6-463E-BCA3-69380BA85C26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A677898-6CE0-40FD-8F11-F4DBF38C07FF}" type="pres">
      <dgm:prSet presAssocID="{A8D63CE5-36A6-463E-BCA3-69380BA85C26}" presName="parSh" presStyleLbl="node1" presStyleIdx="2" presStyleCnt="3"/>
      <dgm:spPr/>
    </dgm:pt>
    <dgm:pt modelId="{32F01D89-5BA4-4653-8ED1-147498DE5AB1}" type="pres">
      <dgm:prSet presAssocID="{A8D63CE5-36A6-463E-BCA3-69380BA85C26}" presName="desTx" presStyleLbl="fgAcc1" presStyleIdx="2" presStyleCnt="3">
        <dgm:presLayoutVars>
          <dgm:bulletEnabled val="1"/>
        </dgm:presLayoutVars>
      </dgm:prSet>
      <dgm:spPr/>
    </dgm:pt>
  </dgm:ptLst>
  <dgm:cxnLst>
    <dgm:cxn modelId="{1D0ABB07-B6E9-4866-9261-626008D3AA9D}" type="presOf" srcId="{354644CB-4600-4A85-8D38-5BB3A8BBAD4A}" destId="{910AD69A-3EB7-4D55-8ACD-C3433A6AB75B}" srcOrd="0" destOrd="0" presId="urn:microsoft.com/office/officeart/2005/8/layout/process3"/>
    <dgm:cxn modelId="{95D47D19-E974-48BE-A149-E2A507184A9F}" type="presOf" srcId="{A8D63CE5-36A6-463E-BCA3-69380BA85C26}" destId="{B31DCFF0-E4A0-40C0-80EE-6FD69D8D8D55}" srcOrd="0" destOrd="0" presId="urn:microsoft.com/office/officeart/2005/8/layout/process3"/>
    <dgm:cxn modelId="{47444621-9632-4CE3-892C-25D082E15E54}" type="presOf" srcId="{EB61DB47-1115-45D0-ACF5-A33AB64A78B4}" destId="{2529EA0C-78F7-43ED-BD44-5704A54ABF5D}" srcOrd="1" destOrd="0" presId="urn:microsoft.com/office/officeart/2005/8/layout/process3"/>
    <dgm:cxn modelId="{B6734D5D-626C-414B-ABE6-536468947B64}" srcId="{A8D63CE5-36A6-463E-BCA3-69380BA85C26}" destId="{CE633891-E8D2-439D-93CB-0293F6F12AC2}" srcOrd="0" destOrd="0" parTransId="{05577570-E5E7-421A-9259-1452B14C3EB8}" sibTransId="{B5B09FF5-E7E0-41AC-AD81-8ACC567082B9}"/>
    <dgm:cxn modelId="{87F7935F-A589-4048-AE5A-6AE11742AEAD}" srcId="{E37DAFE9-CB84-4B72-8115-7DD96A17DF77}" destId="{BBFB5C98-DFD7-4069-AC21-C889D0D57738}" srcOrd="0" destOrd="0" parTransId="{351D03ED-F3C8-4D4D-AA7E-FD49D362D733}" sibTransId="{EB61DB47-1115-45D0-ACF5-A33AB64A78B4}"/>
    <dgm:cxn modelId="{76A53469-A75B-4762-B41C-2A8A712F5051}" srcId="{7137B2F7-CC47-43C9-A871-5D82AFFB12FB}" destId="{8B7768D9-E67F-47B6-AE75-E551C857E249}" srcOrd="0" destOrd="0" parTransId="{29C0523D-A9C2-4B08-A402-45D9D3941839}" sibTransId="{1BE834DF-7A16-4FF9-8302-9A6D86DE4AB5}"/>
    <dgm:cxn modelId="{EB9FBF49-F444-4AEB-9937-960A1E5B0506}" srcId="{E37DAFE9-CB84-4B72-8115-7DD96A17DF77}" destId="{7137B2F7-CC47-43C9-A871-5D82AFFB12FB}" srcOrd="1" destOrd="0" parTransId="{6EF3A5DE-810E-432B-9ABD-4280175E0FBD}" sibTransId="{354644CB-4600-4A85-8D38-5BB3A8BBAD4A}"/>
    <dgm:cxn modelId="{76A1F14A-5212-40BE-A704-860A2031079E}" type="presOf" srcId="{7137B2F7-CC47-43C9-A871-5D82AFFB12FB}" destId="{1A88FD3B-7427-43C8-91D0-2467F73B86AE}" srcOrd="1" destOrd="0" presId="urn:microsoft.com/office/officeart/2005/8/layout/process3"/>
    <dgm:cxn modelId="{1CE4036D-A2FE-4A87-9A5E-8EEE0BA441FC}" type="presOf" srcId="{EB61DB47-1115-45D0-ACF5-A33AB64A78B4}" destId="{A38A44B8-5592-44A1-832E-F4B61AB4C74F}" srcOrd="0" destOrd="0" presId="urn:microsoft.com/office/officeart/2005/8/layout/process3"/>
    <dgm:cxn modelId="{41C75158-9249-4633-BA83-D052551E03EA}" type="presOf" srcId="{BBFB5C98-DFD7-4069-AC21-C889D0D57738}" destId="{E6035DDF-E54B-4FF3-9B48-F14E8B797DE9}" srcOrd="0" destOrd="0" presId="urn:microsoft.com/office/officeart/2005/8/layout/process3"/>
    <dgm:cxn modelId="{49A9ED7A-BCA3-4A02-ACA0-122C25361E70}" type="presOf" srcId="{CE633891-E8D2-439D-93CB-0293F6F12AC2}" destId="{32F01D89-5BA4-4653-8ED1-147498DE5AB1}" srcOrd="0" destOrd="0" presId="urn:microsoft.com/office/officeart/2005/8/layout/process3"/>
    <dgm:cxn modelId="{27DC14AF-4967-4005-B90D-5EE96F1E6C9A}" type="presOf" srcId="{8FB5710E-F7D0-4418-BB39-FADA12CCF01E}" destId="{F7ED8213-239F-42D3-94DC-1E484D9FC4CB}" srcOrd="0" destOrd="0" presId="urn:microsoft.com/office/officeart/2005/8/layout/process3"/>
    <dgm:cxn modelId="{77280DB6-8052-43B8-980F-C7F092EBA7E4}" type="presOf" srcId="{BA87CA5D-8A84-44E9-A3B7-E458B193BBDC}" destId="{F7ED8213-239F-42D3-94DC-1E484D9FC4CB}" srcOrd="0" destOrd="1" presId="urn:microsoft.com/office/officeart/2005/8/layout/process3"/>
    <dgm:cxn modelId="{8EFAE1CB-C61A-4ABB-8D9D-54400E2D6A41}" srcId="{BBFB5C98-DFD7-4069-AC21-C889D0D57738}" destId="{8FB5710E-F7D0-4418-BB39-FADA12CCF01E}" srcOrd="0" destOrd="0" parTransId="{57F63C2C-652D-4184-84CA-22590CC887ED}" sibTransId="{088CB9F7-7513-4C76-9B0D-8DA7ED95B694}"/>
    <dgm:cxn modelId="{33E148D6-82A8-45C0-8ED4-0A335654CF8E}" type="presOf" srcId="{7137B2F7-CC47-43C9-A871-5D82AFFB12FB}" destId="{F849E26D-E97E-4056-9FA5-66722D95D98D}" srcOrd="0" destOrd="0" presId="urn:microsoft.com/office/officeart/2005/8/layout/process3"/>
    <dgm:cxn modelId="{2CF1BCD8-C4B9-481A-96DD-7A70EE59F611}" srcId="{BBFB5C98-DFD7-4069-AC21-C889D0D57738}" destId="{BA87CA5D-8A84-44E9-A3B7-E458B193BBDC}" srcOrd="1" destOrd="0" parTransId="{CF1164D0-16DA-4463-AB32-5D3F37848AEC}" sibTransId="{97A034F3-E689-4654-AFF2-77AFD50C4DF1}"/>
    <dgm:cxn modelId="{832CBAD9-77D0-45B5-A96F-601094E82E37}" type="presOf" srcId="{8B7768D9-E67F-47B6-AE75-E551C857E249}" destId="{159E1CD7-5EB6-4B20-B2C1-5719666971D6}" srcOrd="0" destOrd="0" presId="urn:microsoft.com/office/officeart/2005/8/layout/process3"/>
    <dgm:cxn modelId="{FB27E9E3-E73D-447F-B8FE-626D778B81D6}" srcId="{E37DAFE9-CB84-4B72-8115-7DD96A17DF77}" destId="{A8D63CE5-36A6-463E-BCA3-69380BA85C26}" srcOrd="2" destOrd="0" parTransId="{5F5BCE83-207D-4CB2-88BA-853709E5BC53}" sibTransId="{0FE88514-74E4-429B-95CF-CE44878FBB57}"/>
    <dgm:cxn modelId="{D7BA25E6-A799-40FE-8983-E9711E13957A}" type="presOf" srcId="{354644CB-4600-4A85-8D38-5BB3A8BBAD4A}" destId="{DED25DDB-2A7E-403B-B71D-2187AB636A1A}" srcOrd="1" destOrd="0" presId="urn:microsoft.com/office/officeart/2005/8/layout/process3"/>
    <dgm:cxn modelId="{2F0F67E9-746D-49DB-A9F2-560435674AC7}" type="presOf" srcId="{E37DAFE9-CB84-4B72-8115-7DD96A17DF77}" destId="{64BD51C0-0C5B-4A9D-8DE8-2575011BBED7}" srcOrd="0" destOrd="0" presId="urn:microsoft.com/office/officeart/2005/8/layout/process3"/>
    <dgm:cxn modelId="{4E4B72E9-43C5-4581-AA51-3F85E0B42DB3}" type="presOf" srcId="{BBFB5C98-DFD7-4069-AC21-C889D0D57738}" destId="{BE64892B-BE40-4D1C-8376-8C1720AE4A57}" srcOrd="1" destOrd="0" presId="urn:microsoft.com/office/officeart/2005/8/layout/process3"/>
    <dgm:cxn modelId="{E211AEF8-0586-4FC8-BE92-8122ABE5EE1F}" type="presOf" srcId="{A8D63CE5-36A6-463E-BCA3-69380BA85C26}" destId="{9A677898-6CE0-40FD-8F11-F4DBF38C07FF}" srcOrd="1" destOrd="0" presId="urn:microsoft.com/office/officeart/2005/8/layout/process3"/>
    <dgm:cxn modelId="{806D2570-E921-464A-BA6E-9AE5520351A9}" type="presParOf" srcId="{64BD51C0-0C5B-4A9D-8DE8-2575011BBED7}" destId="{6FBABA8E-1F1C-47F8-8BDC-4FF7DF071533}" srcOrd="0" destOrd="0" presId="urn:microsoft.com/office/officeart/2005/8/layout/process3"/>
    <dgm:cxn modelId="{44AF5CD3-A738-4BC6-B071-52DC74EE6842}" type="presParOf" srcId="{6FBABA8E-1F1C-47F8-8BDC-4FF7DF071533}" destId="{E6035DDF-E54B-4FF3-9B48-F14E8B797DE9}" srcOrd="0" destOrd="0" presId="urn:microsoft.com/office/officeart/2005/8/layout/process3"/>
    <dgm:cxn modelId="{8438D2E3-1689-488E-954A-ADD6416A3A1B}" type="presParOf" srcId="{6FBABA8E-1F1C-47F8-8BDC-4FF7DF071533}" destId="{BE64892B-BE40-4D1C-8376-8C1720AE4A57}" srcOrd="1" destOrd="0" presId="urn:microsoft.com/office/officeart/2005/8/layout/process3"/>
    <dgm:cxn modelId="{F1A4EA7D-DDB1-4D25-9801-53B98D04375F}" type="presParOf" srcId="{6FBABA8E-1F1C-47F8-8BDC-4FF7DF071533}" destId="{F7ED8213-239F-42D3-94DC-1E484D9FC4CB}" srcOrd="2" destOrd="0" presId="urn:microsoft.com/office/officeart/2005/8/layout/process3"/>
    <dgm:cxn modelId="{40C478B0-67B8-4D91-A5A6-3AF1A675EBC8}" type="presParOf" srcId="{64BD51C0-0C5B-4A9D-8DE8-2575011BBED7}" destId="{A38A44B8-5592-44A1-832E-F4B61AB4C74F}" srcOrd="1" destOrd="0" presId="urn:microsoft.com/office/officeart/2005/8/layout/process3"/>
    <dgm:cxn modelId="{C14CA3B7-48E5-4BE6-BB73-872395245FAD}" type="presParOf" srcId="{A38A44B8-5592-44A1-832E-F4B61AB4C74F}" destId="{2529EA0C-78F7-43ED-BD44-5704A54ABF5D}" srcOrd="0" destOrd="0" presId="urn:microsoft.com/office/officeart/2005/8/layout/process3"/>
    <dgm:cxn modelId="{02779132-751F-466C-A2CB-86452035D4F4}" type="presParOf" srcId="{64BD51C0-0C5B-4A9D-8DE8-2575011BBED7}" destId="{DF3CADEF-996E-4548-92D3-F290BCF4D319}" srcOrd="2" destOrd="0" presId="urn:microsoft.com/office/officeart/2005/8/layout/process3"/>
    <dgm:cxn modelId="{5F415F8C-2083-4A3B-85E2-1DBB3A4C97B5}" type="presParOf" srcId="{DF3CADEF-996E-4548-92D3-F290BCF4D319}" destId="{F849E26D-E97E-4056-9FA5-66722D95D98D}" srcOrd="0" destOrd="0" presId="urn:microsoft.com/office/officeart/2005/8/layout/process3"/>
    <dgm:cxn modelId="{FA57B315-D738-479A-BB14-D51F43F42120}" type="presParOf" srcId="{DF3CADEF-996E-4548-92D3-F290BCF4D319}" destId="{1A88FD3B-7427-43C8-91D0-2467F73B86AE}" srcOrd="1" destOrd="0" presId="urn:microsoft.com/office/officeart/2005/8/layout/process3"/>
    <dgm:cxn modelId="{D3EDBE0F-1412-40D7-8210-63C34B00F553}" type="presParOf" srcId="{DF3CADEF-996E-4548-92D3-F290BCF4D319}" destId="{159E1CD7-5EB6-4B20-B2C1-5719666971D6}" srcOrd="2" destOrd="0" presId="urn:microsoft.com/office/officeart/2005/8/layout/process3"/>
    <dgm:cxn modelId="{1658158E-D783-4496-99BC-8820831170E9}" type="presParOf" srcId="{64BD51C0-0C5B-4A9D-8DE8-2575011BBED7}" destId="{910AD69A-3EB7-4D55-8ACD-C3433A6AB75B}" srcOrd="3" destOrd="0" presId="urn:microsoft.com/office/officeart/2005/8/layout/process3"/>
    <dgm:cxn modelId="{2B22BA30-1B4F-46E4-88DF-187F5537AFBA}" type="presParOf" srcId="{910AD69A-3EB7-4D55-8ACD-C3433A6AB75B}" destId="{DED25DDB-2A7E-403B-B71D-2187AB636A1A}" srcOrd="0" destOrd="0" presId="urn:microsoft.com/office/officeart/2005/8/layout/process3"/>
    <dgm:cxn modelId="{1920DCC5-EF9E-4EED-BE5A-2F067D7157AD}" type="presParOf" srcId="{64BD51C0-0C5B-4A9D-8DE8-2575011BBED7}" destId="{22466E93-3F9E-4516-BD3E-179EAF998736}" srcOrd="4" destOrd="0" presId="urn:microsoft.com/office/officeart/2005/8/layout/process3"/>
    <dgm:cxn modelId="{2A3DC975-068D-4659-BEAD-AB79D9F22F31}" type="presParOf" srcId="{22466E93-3F9E-4516-BD3E-179EAF998736}" destId="{B31DCFF0-E4A0-40C0-80EE-6FD69D8D8D55}" srcOrd="0" destOrd="0" presId="urn:microsoft.com/office/officeart/2005/8/layout/process3"/>
    <dgm:cxn modelId="{FC8F69B1-FD72-4178-A915-0F72CCA154BD}" type="presParOf" srcId="{22466E93-3F9E-4516-BD3E-179EAF998736}" destId="{9A677898-6CE0-40FD-8F11-F4DBF38C07FF}" srcOrd="1" destOrd="0" presId="urn:microsoft.com/office/officeart/2005/8/layout/process3"/>
    <dgm:cxn modelId="{A1EB3CA8-FC7C-476F-B869-71C042FD3D54}" type="presParOf" srcId="{22466E93-3F9E-4516-BD3E-179EAF998736}" destId="{32F01D89-5BA4-4653-8ED1-147498DE5AB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55E7D-C088-491E-B341-A599DF674501}">
      <dsp:nvSpPr>
        <dsp:cNvPr id="0" name=""/>
        <dsp:cNvSpPr/>
      </dsp:nvSpPr>
      <dsp:spPr>
        <a:xfrm>
          <a:off x="3552857" y="2475139"/>
          <a:ext cx="2692000" cy="2548346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MRSA</a:t>
          </a:r>
        </a:p>
      </dsp:txBody>
      <dsp:txXfrm>
        <a:off x="3677257" y="2599539"/>
        <a:ext cx="2443200" cy="2299546"/>
      </dsp:txXfrm>
    </dsp:sp>
    <dsp:sp modelId="{1508E812-EB4F-45D5-862C-409E4503C119}">
      <dsp:nvSpPr>
        <dsp:cNvPr id="0" name=""/>
        <dsp:cNvSpPr/>
      </dsp:nvSpPr>
      <dsp:spPr>
        <a:xfrm rot="16200000">
          <a:off x="4592055" y="2168336"/>
          <a:ext cx="6136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3604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8C3DA-85DA-4698-99AE-1FA84265B39F}">
      <dsp:nvSpPr>
        <dsp:cNvPr id="0" name=""/>
        <dsp:cNvSpPr/>
      </dsp:nvSpPr>
      <dsp:spPr>
        <a:xfrm>
          <a:off x="3997037" y="154141"/>
          <a:ext cx="1803640" cy="17073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Antibiotic resistance crisis</a:t>
          </a:r>
        </a:p>
      </dsp:txBody>
      <dsp:txXfrm>
        <a:off x="4080385" y="237489"/>
        <a:ext cx="1636944" cy="1540696"/>
      </dsp:txXfrm>
    </dsp:sp>
    <dsp:sp modelId="{7025B4F9-EB64-4B09-9101-1AB192152409}">
      <dsp:nvSpPr>
        <dsp:cNvPr id="0" name=""/>
        <dsp:cNvSpPr/>
      </dsp:nvSpPr>
      <dsp:spPr>
        <a:xfrm rot="2054415">
          <a:off x="6207166" y="4787803"/>
          <a:ext cx="4349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4954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AC7EA-2C05-4316-91B6-8253CE3D15D4}">
      <dsp:nvSpPr>
        <dsp:cNvPr id="0" name=""/>
        <dsp:cNvSpPr/>
      </dsp:nvSpPr>
      <dsp:spPr>
        <a:xfrm>
          <a:off x="6604428" y="4670276"/>
          <a:ext cx="1803640" cy="17073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Morbidity and mortality</a:t>
          </a:r>
        </a:p>
      </dsp:txBody>
      <dsp:txXfrm>
        <a:off x="6687776" y="4753624"/>
        <a:ext cx="1636944" cy="1540696"/>
      </dsp:txXfrm>
    </dsp:sp>
    <dsp:sp modelId="{C110B8B4-0113-4C46-A3C1-DC43ABCEE579}">
      <dsp:nvSpPr>
        <dsp:cNvPr id="0" name=""/>
        <dsp:cNvSpPr/>
      </dsp:nvSpPr>
      <dsp:spPr>
        <a:xfrm rot="8745585">
          <a:off x="3155594" y="4787803"/>
          <a:ext cx="4349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4954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30F26-0404-4D41-AD73-E7FCFC124079}">
      <dsp:nvSpPr>
        <dsp:cNvPr id="0" name=""/>
        <dsp:cNvSpPr/>
      </dsp:nvSpPr>
      <dsp:spPr>
        <a:xfrm>
          <a:off x="1389645" y="4670276"/>
          <a:ext cx="1803640" cy="17073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Economic burden</a:t>
          </a:r>
        </a:p>
      </dsp:txBody>
      <dsp:txXfrm>
        <a:off x="1472993" y="4753624"/>
        <a:ext cx="1636944" cy="1540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4892B-BE40-4D1C-8376-8C1720AE4A57}">
      <dsp:nvSpPr>
        <dsp:cNvPr id="0" name=""/>
        <dsp:cNvSpPr/>
      </dsp:nvSpPr>
      <dsp:spPr>
        <a:xfrm>
          <a:off x="5166" y="1401810"/>
          <a:ext cx="2041618" cy="1168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Analyzed 2 sets of CFP samples  </a:t>
          </a:r>
        </a:p>
      </dsp:txBody>
      <dsp:txXfrm>
        <a:off x="5166" y="1401810"/>
        <a:ext cx="2041618" cy="779046"/>
      </dsp:txXfrm>
    </dsp:sp>
    <dsp:sp modelId="{F7ED8213-239F-42D3-94DC-1E484D9FC4CB}">
      <dsp:nvSpPr>
        <dsp:cNvPr id="0" name=""/>
        <dsp:cNvSpPr/>
      </dsp:nvSpPr>
      <dsp:spPr>
        <a:xfrm>
          <a:off x="359498" y="2180856"/>
          <a:ext cx="2169281" cy="183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Control CFP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CFP incubated with SA-</a:t>
          </a:r>
          <a:r>
            <a:rPr lang="en-US" sz="2000" kern="1200" dirty="0" err="1"/>
            <a:t>mesoGP</a:t>
          </a:r>
          <a:endParaRPr lang="en-US" sz="2000" kern="1200" dirty="0"/>
        </a:p>
      </dsp:txBody>
      <dsp:txXfrm>
        <a:off x="413273" y="2234631"/>
        <a:ext cx="2061731" cy="1728450"/>
      </dsp:txXfrm>
    </dsp:sp>
    <dsp:sp modelId="{A38A44B8-5592-44A1-832E-F4B61AB4C74F}">
      <dsp:nvSpPr>
        <dsp:cNvPr id="0" name=""/>
        <dsp:cNvSpPr/>
      </dsp:nvSpPr>
      <dsp:spPr>
        <a:xfrm>
          <a:off x="2372245" y="1537181"/>
          <a:ext cx="689974" cy="5083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372245" y="1638842"/>
        <a:ext cx="537483" cy="304982"/>
      </dsp:txXfrm>
    </dsp:sp>
    <dsp:sp modelId="{1A88FD3B-7427-43C8-91D0-2467F73B86AE}">
      <dsp:nvSpPr>
        <dsp:cNvPr id="0" name=""/>
        <dsp:cNvSpPr/>
      </dsp:nvSpPr>
      <dsp:spPr>
        <a:xfrm>
          <a:off x="3348624" y="1401810"/>
          <a:ext cx="2041618" cy="1168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Identified over 100 proteins</a:t>
          </a:r>
        </a:p>
      </dsp:txBody>
      <dsp:txXfrm>
        <a:off x="3348624" y="1401810"/>
        <a:ext cx="2041618" cy="779046"/>
      </dsp:txXfrm>
    </dsp:sp>
    <dsp:sp modelId="{159E1CD7-5EB6-4B20-B2C1-5719666971D6}">
      <dsp:nvSpPr>
        <dsp:cNvPr id="0" name=""/>
        <dsp:cNvSpPr/>
      </dsp:nvSpPr>
      <dsp:spPr>
        <a:xfrm>
          <a:off x="3766787" y="2180856"/>
          <a:ext cx="2041618" cy="183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Considered proteins present in &gt;50% replicates </a:t>
          </a:r>
        </a:p>
      </dsp:txBody>
      <dsp:txXfrm>
        <a:off x="3820562" y="2234631"/>
        <a:ext cx="1934068" cy="1728450"/>
      </dsp:txXfrm>
    </dsp:sp>
    <dsp:sp modelId="{910AD69A-3EB7-4D55-8ACD-C3433A6AB75B}">
      <dsp:nvSpPr>
        <dsp:cNvPr id="0" name=""/>
        <dsp:cNvSpPr/>
      </dsp:nvSpPr>
      <dsp:spPr>
        <a:xfrm>
          <a:off x="5699745" y="1537181"/>
          <a:ext cx="656144" cy="5083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699745" y="1638842"/>
        <a:ext cx="503653" cy="304982"/>
      </dsp:txXfrm>
    </dsp:sp>
    <dsp:sp modelId="{9A677898-6CE0-40FD-8F11-F4DBF38C07FF}">
      <dsp:nvSpPr>
        <dsp:cNvPr id="0" name=""/>
        <dsp:cNvSpPr/>
      </dsp:nvSpPr>
      <dsp:spPr>
        <a:xfrm>
          <a:off x="6628251" y="1401810"/>
          <a:ext cx="2041618" cy="1168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Identified bound proteins</a:t>
          </a:r>
        </a:p>
      </dsp:txBody>
      <dsp:txXfrm>
        <a:off x="6628251" y="1401810"/>
        <a:ext cx="2041618" cy="779046"/>
      </dsp:txXfrm>
    </dsp:sp>
    <dsp:sp modelId="{32F01D89-5BA4-4653-8ED1-147498DE5AB1}">
      <dsp:nvSpPr>
        <dsp:cNvPr id="0" name=""/>
        <dsp:cNvSpPr/>
      </dsp:nvSpPr>
      <dsp:spPr>
        <a:xfrm>
          <a:off x="7046414" y="2180856"/>
          <a:ext cx="2041618" cy="183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Compared control proteins to experimental proteins</a:t>
          </a:r>
        </a:p>
      </dsp:txBody>
      <dsp:txXfrm>
        <a:off x="7100189" y="2234631"/>
        <a:ext cx="1934068" cy="1728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B5DF4-B824-4525-8477-E9456494A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7857D2-199E-42FF-AB24-C4C7CE409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84C68-C238-470D-BA41-D96F33F8A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B54-6C00-4D5F-AC7A-234929BF849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43821-D399-4821-98BF-F6ADC9C23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67DE5-E5DB-498B-A0EC-B364CB1A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9F8-4698-45E4-8BC0-4A06A5A3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2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40642-BB3D-4811-968B-DCE405E4B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41A5F-149F-4CCA-B58D-48AFF2C1A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A2AE9-3150-4139-8262-3A32F2D9E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B54-6C00-4D5F-AC7A-234929BF849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9251A-1297-467A-A57F-D67F2136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03538-583D-4C70-8B48-6928C913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9F8-4698-45E4-8BC0-4A06A5A3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6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DB55D-73A0-4FB0-9482-045906719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809E6-2FDB-46F0-A494-5A017834F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6064E-03CE-4B71-A658-778C30BCF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B54-6C00-4D5F-AC7A-234929BF849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8FDDC-986B-4F64-B2AA-F96AC7A9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4DC9F-470C-4713-A5F9-B5425DB4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9F8-4698-45E4-8BC0-4A06A5A3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6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434A-AA04-432B-9147-C85FD192E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22328-FB85-41FB-B1D3-C66541150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6D837-6649-4B4D-9BDB-E97E5F002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B54-6C00-4D5F-AC7A-234929BF849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24871-E384-488D-BBB5-3DD653279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24BAD-8512-420B-BA17-9C312588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9F8-4698-45E4-8BC0-4A06A5A3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6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33641-CA68-4993-8C93-7B1A29C6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35E05-EAEB-433C-91FD-527D3C512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400E4-83D5-4CE1-9170-863CAD288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B54-6C00-4D5F-AC7A-234929BF849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CDC33-D372-4C95-9F46-6F039862D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E3F22-BD09-4C6D-942F-B249DF2B9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9F8-4698-45E4-8BC0-4A06A5A3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0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7115-5DF4-4D4E-8EF0-23C8834F4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99C77-7EC7-40E7-BBB2-6550F1A3B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440D5-476E-476D-95C1-BEE51F010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98D8A-4E3A-4481-99FB-E59C3B50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B54-6C00-4D5F-AC7A-234929BF849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A7162-C724-4348-9607-84A06BED4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91725-B971-4ED1-AF14-716BD8A2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9F8-4698-45E4-8BC0-4A06A5A3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1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7377-9064-4FE7-BF08-CED803CD7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03D5B-1E7E-4971-98C9-BCF8A175A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FE703-EA3D-4F61-AA1B-9C6B75C16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1BF797-96ED-4387-9730-52A1E7F20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271DB-BC6B-4A2E-8240-6E19F04B95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12DF3-A85C-40BA-AC13-67BF9FE3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B54-6C00-4D5F-AC7A-234929BF849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B2236B-FDEB-4203-8DCD-3ABA903A1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BB184F-A4BF-47B9-9647-2F424A1F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9F8-4698-45E4-8BC0-4A06A5A3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8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597CC-C890-4AC8-AC5C-72752673A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9479BD-2A2A-4F87-9F8E-FBCC9A356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B54-6C00-4D5F-AC7A-234929BF849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107D4-63C5-405B-8B12-E583CA04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03BF5-159F-458C-BFF2-46318815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9F8-4698-45E4-8BC0-4A06A5A3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4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F5650F-3685-46BF-B13D-B0DE8D752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B54-6C00-4D5F-AC7A-234929BF849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E6A6A9-392F-4317-B833-3147587BC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0FC4E-AF62-41FE-8B3D-27392096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9F8-4698-45E4-8BC0-4A06A5A3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2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35163-517A-438A-8CF1-A2EBB5FB8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ED6B9-509E-4BA1-AC36-0F6EE3F34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E7BE2-A094-4EAD-A778-3DA32145C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E773C-C163-4307-A564-B49999741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B54-6C00-4D5F-AC7A-234929BF849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7940F-79FE-4135-B5DD-B6B6611AB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40655-0254-4F25-8E1B-F4576FE4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9F8-4698-45E4-8BC0-4A06A5A3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6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233D3-0DC4-4071-9ED1-6CE66F46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47153-2977-449A-8D37-2F0EA52E0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DAB38-17FA-4CC2-92EE-07EF3B9FA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093D4-C517-4A18-B939-A9CAED9F3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B54-6C00-4D5F-AC7A-234929BF849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716FF-D20C-419B-92EB-9CBD48B2C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78545-13B6-4E45-B67C-CBE979D87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9F8-4698-45E4-8BC0-4A06A5A3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2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EF82DA-DD42-42A0-9547-7E69E2590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DD36F-A70F-4B1C-9DE7-92724D4C3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D4B97-1A32-47EC-B6C4-4DECF2613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4FB54-6C00-4D5F-AC7A-234929BF849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7550D-DBED-4A92-A90A-2E20B388D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606A4-FBD5-4B5E-A883-D45F99471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469F8-4698-45E4-8BC0-4A06A5A3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8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F0C11-5332-4855-A457-0CCBFE4B6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196" y="615737"/>
            <a:ext cx="10521616" cy="2288828"/>
          </a:xfrm>
        </p:spPr>
        <p:txBody>
          <a:bodyPr>
            <a:noAutofit/>
          </a:bodyPr>
          <a:lstStyle/>
          <a:p>
            <a:r>
              <a:rPr lang="en-US" sz="4800" dirty="0">
                <a:latin typeface="+mn-lt"/>
                <a:cs typeface="Arial" panose="020B0604020202020204" pitchFamily="34" charset="0"/>
              </a:rPr>
              <a:t>Geopolymers adsorb methicillin-resistant </a:t>
            </a:r>
            <a:r>
              <a:rPr lang="en-US" sz="4800" i="1" dirty="0">
                <a:latin typeface="+mn-lt"/>
                <a:cs typeface="Arial" panose="020B0604020202020204" pitchFamily="34" charset="0"/>
              </a:rPr>
              <a:t>Staphylococcus aureus </a:t>
            </a:r>
            <a:r>
              <a:rPr lang="en-US" sz="4800" dirty="0">
                <a:latin typeface="+mn-lt"/>
                <a:cs typeface="Arial" panose="020B0604020202020204" pitchFamily="34" charset="0"/>
              </a:rPr>
              <a:t>cells and secreted proteins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AEC660-4101-4D3F-8B8E-078CD0491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137" y="4301288"/>
            <a:ext cx="9965725" cy="1363895"/>
          </a:xfrm>
        </p:spPr>
        <p:txBody>
          <a:bodyPr>
            <a:normAutofit/>
          </a:bodyPr>
          <a:lstStyle/>
          <a:p>
            <a:r>
              <a:rPr lang="en-US" sz="4000" dirty="0">
                <a:cs typeface="Arial" panose="020B0604020202020204" pitchFamily="34" charset="0"/>
              </a:rPr>
              <a:t>Collin Ganser</a:t>
            </a:r>
          </a:p>
          <a:p>
            <a:r>
              <a:rPr lang="en-US" sz="3200" dirty="0">
                <a:cs typeface="Arial" panose="020B0604020202020204" pitchFamily="34" charset="0"/>
              </a:rPr>
              <a:t>4-18-2020</a:t>
            </a:r>
          </a:p>
        </p:txBody>
      </p:sp>
    </p:spTree>
    <p:extLst>
      <p:ext uri="{BB962C8B-B14F-4D97-AF65-F5344CB8AC3E}">
        <p14:creationId xmlns:p14="http://schemas.microsoft.com/office/powerpoint/2010/main" val="1286473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21AE-2A5D-469D-8149-6B9740A7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0C6E21-5FC9-45FA-9ECF-DBF9F7A76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cs typeface="Arial" panose="020B0604020202020204" pitchFamily="34" charset="0"/>
              </a:rPr>
              <a:t>Geopolymer effectiveness at adsorbing </a:t>
            </a:r>
            <a:r>
              <a:rPr lang="en-US" dirty="0">
                <a:cs typeface="Arial" panose="020B0604020202020204" pitchFamily="34" charset="0"/>
              </a:rPr>
              <a:t>MRSA secreted proteins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cs typeface="Arial" panose="020B0604020202020204" pitchFamily="34" charset="0"/>
              </a:rPr>
              <a:t>SA-</a:t>
            </a:r>
            <a:r>
              <a:rPr lang="en-US" b="1" dirty="0" err="1">
                <a:cs typeface="Arial" panose="020B0604020202020204" pitchFamily="34" charset="0"/>
              </a:rPr>
              <a:t>mesoGP</a:t>
            </a:r>
            <a:r>
              <a:rPr lang="en-US" dirty="0">
                <a:cs typeface="Arial" panose="020B0604020202020204" pitchFamily="34" charset="0"/>
              </a:rPr>
              <a:t> &gt;&gt; </a:t>
            </a:r>
            <a:r>
              <a:rPr lang="en-US" dirty="0" err="1">
                <a:cs typeface="Arial" panose="020B0604020202020204" pitchFamily="34" charset="0"/>
              </a:rPr>
              <a:t>mesoGP</a:t>
            </a:r>
            <a:r>
              <a:rPr lang="en-US" dirty="0">
                <a:cs typeface="Arial" panose="020B0604020202020204" pitchFamily="34" charset="0"/>
              </a:rPr>
              <a:t> &gt; </a:t>
            </a:r>
            <a:r>
              <a:rPr lang="en-US" dirty="0" err="1">
                <a:cs typeface="Arial" panose="020B0604020202020204" pitchFamily="34" charset="0"/>
              </a:rPr>
              <a:t>macroGP</a:t>
            </a:r>
            <a:r>
              <a:rPr lang="en-US" dirty="0">
                <a:cs typeface="Arial" panose="020B0604020202020204" pitchFamily="34" charset="0"/>
              </a:rPr>
              <a:t> &gt; SA-</a:t>
            </a:r>
            <a:r>
              <a:rPr lang="en-US" dirty="0" err="1">
                <a:cs typeface="Arial" panose="020B0604020202020204" pitchFamily="34" charset="0"/>
              </a:rPr>
              <a:t>macroGP</a:t>
            </a:r>
            <a:endParaRPr lang="en-US" dirty="0">
              <a:cs typeface="Arial" panose="020B0604020202020204" pitchFamily="34" charset="0"/>
            </a:endParaRPr>
          </a:p>
          <a:p>
            <a:pPr marL="0" lvl="1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en-US" sz="2800" dirty="0">
                <a:cs typeface="Arial" panose="020B0604020202020204" pitchFamily="34" charset="0"/>
              </a:rPr>
              <a:t>Bound proteins identified by mass spectrometry have diverse size, function, and location</a:t>
            </a:r>
          </a:p>
        </p:txBody>
      </p:sp>
    </p:spTree>
    <p:extLst>
      <p:ext uri="{BB962C8B-B14F-4D97-AF65-F5344CB8AC3E}">
        <p14:creationId xmlns:p14="http://schemas.microsoft.com/office/powerpoint/2010/main" val="294421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25C9C-ED1C-4C8D-8933-0F3360E3B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Future directions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A2ED87-5BA9-44EA-B827-6CBC5E33DA11}"/>
              </a:ext>
            </a:extLst>
          </p:cNvPr>
          <p:cNvSpPr/>
          <p:nvPr/>
        </p:nvSpPr>
        <p:spPr>
          <a:xfrm>
            <a:off x="8103714" y="2009799"/>
            <a:ext cx="3507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Development of GPs with affinity coatings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AE300D-2221-460A-8096-CCABD7A969A3}"/>
              </a:ext>
            </a:extLst>
          </p:cNvPr>
          <p:cNvSpPr/>
          <p:nvPr/>
        </p:nvSpPr>
        <p:spPr>
          <a:xfrm>
            <a:off x="785567" y="2009799"/>
            <a:ext cx="35187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Western blot, ELISA, or RT-qPCR with CFP</a:t>
            </a:r>
          </a:p>
        </p:txBody>
      </p:sp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A0540EE3-024D-47FD-B900-CE8F2B14E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74" y="3623187"/>
            <a:ext cx="2923778" cy="2560883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0470E94-B181-4E3E-A9BC-4D47FB932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02" y="3623187"/>
            <a:ext cx="3098331" cy="277531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DDD7E5-55E2-4668-8032-182F62C83A8C}"/>
              </a:ext>
            </a:extLst>
          </p:cNvPr>
          <p:cNvSpPr txBox="1">
            <a:spLocks/>
          </p:cNvSpPr>
          <p:nvPr/>
        </p:nvSpPr>
        <p:spPr>
          <a:xfrm>
            <a:off x="4872541" y="2009799"/>
            <a:ext cx="2662989" cy="1325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/>
              <a:t>Hemolysis assays with CFP</a:t>
            </a:r>
            <a:endParaRPr lang="en-US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E2CD6-61EB-4930-93EA-4AEF223C3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431" y="3623187"/>
            <a:ext cx="2425211" cy="231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13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21AE-2A5D-469D-8149-6B9740A7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F4E44-1353-4DC5-8312-D5C518991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090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Dr. Shelley E. </a:t>
            </a:r>
            <a:r>
              <a:rPr lang="en-US" sz="2400" dirty="0" err="1">
                <a:cs typeface="Arial" panose="020B0604020202020204" pitchFamily="34" charset="0"/>
              </a:rPr>
              <a:t>Haydel</a:t>
            </a:r>
            <a:endParaRPr lang="en-US" sz="2400" dirty="0"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John Popovich</a:t>
            </a:r>
          </a:p>
          <a:p>
            <a:r>
              <a:rPr lang="en-US" sz="2400" dirty="0">
                <a:cs typeface="Arial" panose="020B0604020202020204" pitchFamily="34" charset="0"/>
              </a:rPr>
              <a:t>The </a:t>
            </a:r>
            <a:r>
              <a:rPr lang="en-US" sz="2400" dirty="0" err="1">
                <a:cs typeface="Arial" panose="020B0604020202020204" pitchFamily="34" charset="0"/>
              </a:rPr>
              <a:t>Haydel</a:t>
            </a:r>
            <a:r>
              <a:rPr lang="en-US" sz="2400" dirty="0">
                <a:cs typeface="Arial" panose="020B0604020202020204" pitchFamily="34" charset="0"/>
              </a:rPr>
              <a:t> Lab</a:t>
            </a:r>
          </a:p>
          <a:p>
            <a:r>
              <a:rPr lang="en-US" sz="2400" dirty="0" err="1">
                <a:cs typeface="Arial" panose="020B0604020202020204" pitchFamily="34" charset="0"/>
              </a:rPr>
              <a:t>Shaojiang</a:t>
            </a:r>
            <a:r>
              <a:rPr lang="en-US" sz="2400" dirty="0">
                <a:cs typeface="Arial" panose="020B0604020202020204" pitchFamily="34" charset="0"/>
              </a:rPr>
              <a:t> Chen</a:t>
            </a:r>
          </a:p>
          <a:p>
            <a:r>
              <a:rPr lang="en-US" sz="2400" dirty="0">
                <a:cs typeface="Arial" panose="020B0604020202020204" pitchFamily="34" charset="0"/>
              </a:rPr>
              <a:t>Dr. Dong-</a:t>
            </a:r>
            <a:r>
              <a:rPr lang="en-US" sz="2400" dirty="0" err="1">
                <a:cs typeface="Arial" panose="020B0604020202020204" pitchFamily="34" charset="0"/>
              </a:rPr>
              <a:t>Kyun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Seo</a:t>
            </a:r>
            <a:endParaRPr lang="en-US" sz="2400" dirty="0"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Dr. Tim Karr</a:t>
            </a:r>
          </a:p>
          <a:p>
            <a:r>
              <a:rPr lang="en-US" sz="2400" dirty="0">
                <a:cs typeface="Arial" panose="020B0604020202020204" pitchFamily="34" charset="0"/>
              </a:rPr>
              <a:t>ASU/NASA Space Grant</a:t>
            </a:r>
          </a:p>
          <a:p>
            <a:r>
              <a:rPr lang="en-US" sz="2400" dirty="0">
                <a:cs typeface="Arial" panose="020B0604020202020204" pitchFamily="34" charset="0"/>
              </a:rPr>
              <a:t>School of Life Sciences Undergraduate Research (SOLUR) Program</a:t>
            </a:r>
          </a:p>
        </p:txBody>
      </p:sp>
    </p:spTree>
    <p:extLst>
      <p:ext uri="{BB962C8B-B14F-4D97-AF65-F5344CB8AC3E}">
        <p14:creationId xmlns:p14="http://schemas.microsoft.com/office/powerpoint/2010/main" val="1777061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21AE-2A5D-469D-8149-6B9740A7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+mn-lt"/>
                <a:cs typeface="Arial" panose="020B0604020202020204" pitchFamily="34" charset="0"/>
              </a:rPr>
              <a:t>Thank</a:t>
            </a:r>
            <a:r>
              <a:rPr lang="en-U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+mn-lt"/>
                <a:cs typeface="Arial" panose="020B0604020202020204" pitchFamily="34" charset="0"/>
              </a:rPr>
              <a:t>You!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F4E44-1353-4DC5-8312-D5C518991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2475"/>
            <a:ext cx="10515600" cy="1122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8789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21AE-2A5D-469D-8149-6B9740A7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MRSA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30BA64-1AD6-4F4B-A024-E3D833EB5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753" y="819125"/>
            <a:ext cx="6614179" cy="49606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C903A6-D7DA-4D26-BC44-CAF7D26BB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58753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Originated from </a:t>
            </a:r>
            <a:r>
              <a:rPr lang="en-US" i="1" dirty="0"/>
              <a:t>Staphylococcus aureus</a:t>
            </a:r>
          </a:p>
          <a:p>
            <a:pPr>
              <a:lnSpc>
                <a:spcPct val="150000"/>
              </a:lnSpc>
            </a:pPr>
            <a:r>
              <a:rPr lang="en-US" dirty="0"/>
              <a:t>Opportunistic pathogen</a:t>
            </a:r>
          </a:p>
          <a:p>
            <a:pPr>
              <a:lnSpc>
                <a:spcPct val="150000"/>
              </a:lnSpc>
            </a:pPr>
            <a:r>
              <a:rPr lang="en-US" dirty="0"/>
              <a:t>Antibiotic-resistant </a:t>
            </a:r>
            <a:r>
              <a:rPr lang="en-US"/>
              <a:t>“superbug”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9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A107CC8-4715-4484-8EC0-BAF7CB2B92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3939339"/>
              </p:ext>
            </p:extLst>
          </p:nvPr>
        </p:nvGraphicFramePr>
        <p:xfrm>
          <a:off x="1197143" y="163094"/>
          <a:ext cx="9797715" cy="6531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499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21AE-2A5D-469D-8149-6B9740A7B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54" y="303738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Geopolymers (GPs)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F4E44-1353-4DC5-8312-D5C518991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655" y="1872968"/>
            <a:ext cx="5782296" cy="394811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cs typeface="Arial" panose="020B0604020202020204" pitchFamily="34" charset="0"/>
              </a:rPr>
              <a:t>Traditionally used in construction and ceramics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cs typeface="Arial" panose="020B0604020202020204" pitchFamily="34" charset="0"/>
              </a:rPr>
              <a:t>Seo</a:t>
            </a:r>
            <a:r>
              <a:rPr lang="en-US" sz="2800" dirty="0">
                <a:cs typeface="Arial" panose="020B0604020202020204" pitchFamily="34" charset="0"/>
              </a:rPr>
              <a:t> lab designed GPs for use as antimicrobial agents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cs typeface="Arial" panose="020B0604020202020204" pitchFamily="34" charset="0"/>
              </a:rPr>
              <a:t>Hypothesized to </a:t>
            </a:r>
            <a:r>
              <a:rPr lang="en-US" sz="2800" b="1" dirty="0">
                <a:cs typeface="Arial" panose="020B0604020202020204" pitchFamily="34" charset="0"/>
              </a:rPr>
              <a:t>adsorb </a:t>
            </a:r>
            <a:r>
              <a:rPr lang="en-US" sz="2800" dirty="0">
                <a:cs typeface="Arial" panose="020B0604020202020204" pitchFamily="34" charset="0"/>
              </a:rPr>
              <a:t>materials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dirty="0">
                <a:cs typeface="Arial" panose="020B0604020202020204" pitchFamily="34" charset="0"/>
              </a:rPr>
              <a:t>on pores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DB0BF-008E-4601-88C5-47CAE5FC2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412"/>
          <a:stretch/>
        </p:blipFill>
        <p:spPr>
          <a:xfrm>
            <a:off x="7668835" y="2491936"/>
            <a:ext cx="3608337" cy="3430745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2BB5B237-11B8-4808-BD63-110EDD76BB5F}"/>
              </a:ext>
            </a:extLst>
          </p:cNvPr>
          <p:cNvSpPr/>
          <p:nvPr/>
        </p:nvSpPr>
        <p:spPr>
          <a:xfrm>
            <a:off x="9179185" y="477592"/>
            <a:ext cx="220085" cy="22008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9C3CD2B3-61FA-4F1F-934D-6E82067518C8}"/>
              </a:ext>
            </a:extLst>
          </p:cNvPr>
          <p:cNvSpPr/>
          <p:nvPr/>
        </p:nvSpPr>
        <p:spPr>
          <a:xfrm rot="1502028" flipV="1">
            <a:off x="9437517" y="726686"/>
            <a:ext cx="150293" cy="45719"/>
          </a:xfrm>
          <a:prstGeom prst="snip2Diag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Diagonal Corners Snipped 31">
            <a:extLst>
              <a:ext uri="{FF2B5EF4-FFF2-40B4-BE49-F238E27FC236}">
                <a16:creationId xmlns:a16="http://schemas.microsoft.com/office/drawing/2014/main" id="{976198FB-2292-4447-A22A-53C9675F51FC}"/>
              </a:ext>
            </a:extLst>
          </p:cNvPr>
          <p:cNvSpPr/>
          <p:nvPr/>
        </p:nvSpPr>
        <p:spPr>
          <a:xfrm rot="1502028" flipV="1">
            <a:off x="9246364" y="996171"/>
            <a:ext cx="150293" cy="45719"/>
          </a:xfrm>
          <a:prstGeom prst="snip2Diag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Diagonal Corners Snipped 32">
            <a:extLst>
              <a:ext uri="{FF2B5EF4-FFF2-40B4-BE49-F238E27FC236}">
                <a16:creationId xmlns:a16="http://schemas.microsoft.com/office/drawing/2014/main" id="{AE876DB6-0425-4734-AAD0-561E808B61BA}"/>
              </a:ext>
            </a:extLst>
          </p:cNvPr>
          <p:cNvSpPr/>
          <p:nvPr/>
        </p:nvSpPr>
        <p:spPr>
          <a:xfrm rot="9985131" flipV="1">
            <a:off x="8787355" y="1045100"/>
            <a:ext cx="150293" cy="45719"/>
          </a:xfrm>
          <a:prstGeom prst="snip2Diag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Diagonal Corners Snipped 33">
            <a:extLst>
              <a:ext uri="{FF2B5EF4-FFF2-40B4-BE49-F238E27FC236}">
                <a16:creationId xmlns:a16="http://schemas.microsoft.com/office/drawing/2014/main" id="{532D1F5C-8C86-44DA-8D08-579C966F87A4}"/>
              </a:ext>
            </a:extLst>
          </p:cNvPr>
          <p:cNvSpPr/>
          <p:nvPr/>
        </p:nvSpPr>
        <p:spPr>
          <a:xfrm rot="1502028" flipV="1">
            <a:off x="9104038" y="1231265"/>
            <a:ext cx="150293" cy="45719"/>
          </a:xfrm>
          <a:prstGeom prst="snip2Diag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Diagonal Corners Snipped 34">
            <a:extLst>
              <a:ext uri="{FF2B5EF4-FFF2-40B4-BE49-F238E27FC236}">
                <a16:creationId xmlns:a16="http://schemas.microsoft.com/office/drawing/2014/main" id="{8CAB93E2-4423-4D32-9184-AF6286645EF5}"/>
              </a:ext>
            </a:extLst>
          </p:cNvPr>
          <p:cNvSpPr/>
          <p:nvPr/>
        </p:nvSpPr>
        <p:spPr>
          <a:xfrm rot="1502028" flipV="1">
            <a:off x="9035242" y="742287"/>
            <a:ext cx="150293" cy="45719"/>
          </a:xfrm>
          <a:prstGeom prst="snip2Diag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72788EA-BCAD-4DF6-8ED7-3FB867A15FEE}"/>
              </a:ext>
            </a:extLst>
          </p:cNvPr>
          <p:cNvSpPr/>
          <p:nvPr/>
        </p:nvSpPr>
        <p:spPr>
          <a:xfrm>
            <a:off x="8968063" y="917863"/>
            <a:ext cx="220085" cy="22008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66E8A8-DE38-4B95-9229-4995B1374E7C}"/>
              </a:ext>
            </a:extLst>
          </p:cNvPr>
          <p:cNvSpPr txBox="1"/>
          <p:nvPr/>
        </p:nvSpPr>
        <p:spPr>
          <a:xfrm>
            <a:off x="9454873" y="876993"/>
            <a:ext cx="2404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Cells and proteins</a:t>
            </a:r>
          </a:p>
        </p:txBody>
      </p:sp>
    </p:spTree>
    <p:extLst>
      <p:ext uri="{BB962C8B-B14F-4D97-AF65-F5344CB8AC3E}">
        <p14:creationId xmlns:p14="http://schemas.microsoft.com/office/powerpoint/2010/main" val="374201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602 L -0.00039 0.00602 C 0.00078 0.00879 0.00195 0.01157 0.00325 0.01435 C 0.00378 0.01551 0.00469 0.01643 0.00534 0.01805 C 0.00573 0.01898 0.00586 0.0206 0.00638 0.02176 C 0.0069 0.02291 0.00781 0.02338 0.00846 0.02454 C 0.01133 0.02963 0.00833 0.02731 0.01211 0.02916 C 0.01263 0.02963 0.01315 0.03009 0.01367 0.03102 C 0.01432 0.03194 0.01484 0.03356 0.01575 0.03472 C 0.01614 0.03518 0.0168 0.03518 0.01732 0.03565 C 0.01797 0.03611 0.01862 0.0368 0.0194 0.0375 C 0.01992 0.03889 0.02044 0.04051 0.02096 0.04213 C 0.02109 0.04282 0.02109 0.04398 0.02148 0.04491 C 0.02213 0.04629 0.02318 0.04699 0.02409 0.04861 C 0.02747 0.05463 0.02253 0.04815 0.02669 0.05324 C 0.02695 0.05463 0.02708 0.05648 0.02773 0.05787 C 0.02799 0.05856 0.02878 0.05879 0.0293 0.05972 C 0.02969 0.06041 0.02982 0.06157 0.03034 0.0625 C 0.03125 0.06435 0.03255 0.06597 0.03346 0.06805 C 0.03424 0.06991 0.03463 0.07245 0.03555 0.07454 C 0.03659 0.07685 0.03841 0.07824 0.03919 0.08102 C 0.03971 0.08287 0.0401 0.08472 0.04075 0.08657 C 0.04128 0.08842 0.04284 0.09213 0.04284 0.09213 C 0.04297 0.09329 0.04297 0.09444 0.04336 0.09583 C 0.04349 0.09676 0.04401 0.09745 0.0444 0.09861 C 0.04492 0.1 0.04531 0.10162 0.04596 0.10324 C 0.04622 0.10416 0.04661 0.10486 0.047 0.10602 C 0.04726 0.10717 0.04766 0.10833 0.04805 0.10972 C 0.04818 0.11041 0.04831 0.11157 0.04857 0.1125 C 0.05013 0.11759 0.05104 0.12014 0.05273 0.12454 C 0.05456 0.1412 0.05351 0.12963 0.05221 0.16713 C 0.05195 0.17199 0.05169 0.17153 0.05117 0.17546 C 0.05078 0.17754 0.05052 0.17963 0.05013 0.18194 C 0.04974 0.1831 0.04935 0.18426 0.04909 0.18565 C 0.04818 0.18935 0.04857 0.19143 0.04805 0.19583 C 0.04779 0.19722 0.04726 0.19884 0.047 0.20046 C 0.04674 0.20162 0.04661 0.20278 0.04648 0.20416 C 0.04518 0.21065 0.04557 0.20648 0.04492 0.2125 C 0.04414 0.21852 0.04284 0.23102 0.04284 0.23102 C 0.0431 0.25046 0.04193 0.25879 0.04492 0.2743 C 0.04505 0.27546 0.04518 0.27639 0.04544 0.27731 C 0.0457 0.27824 0.04609 0.27893 0.04648 0.27986 C 0.04661 0.28194 0.04661 0.28379 0.047 0.28565 C 0.04713 0.28657 0.04779 0.28727 0.04805 0.28819 C 0.04831 0.28981 0.04818 0.29143 0.04857 0.29282 C 0.0487 0.29398 0.04922 0.29467 0.04961 0.29583 C 0.05013 0.29722 0.05052 0.29884 0.05117 0.30046 C 0.05156 0.30139 0.05221 0.30208 0.05273 0.30301 C 0.05378 0.30579 0.05469 0.30949 0.05638 0.31157 C 0.05677 0.31204 0.05742 0.31204 0.05794 0.31227 C 0.05807 0.31319 0.05807 0.31435 0.05846 0.31504 C 0.05937 0.31736 0.0612 0.31736 0.06263 0.31805 C 0.06367 0.32407 0.06211 0.31805 0.06471 0.32153 C 0.0651 0.32245 0.06523 0.32361 0.06575 0.3243 C 0.06628 0.32523 0.06706 0.32569 0.06784 0.32616 C 0.0681 0.32731 0.06836 0.32824 0.06888 0.32893 C 0.06927 0.32963 0.07005 0.3294 0.07044 0.33009 C 0.0707 0.33055 0.0707 0.33171 0.07096 0.33264 C 0.07109 0.33426 0.07096 0.33611 0.07148 0.33727 C 0.07174 0.33842 0.07253 0.33842 0.07305 0.33935 C 0.07383 0.34074 0.07435 0.34236 0.07513 0.34375 C 0.07565 0.3493 0.07565 0.34977 0.07669 0.35579 C 0.07682 0.35694 0.07695 0.35787 0.07721 0.35856 C 0.07747 0.35995 0.07786 0.36111 0.07825 0.36227 C 0.07838 0.36389 0.07838 0.36551 0.07878 0.3669 C 0.08112 0.37662 0.07956 0.36504 0.08138 0.3743 C 0.08177 0.37685 0.0819 0.3794 0.08242 0.38194 C 0.08281 0.38403 0.08346 0.38611 0.08398 0.38842 C 0.08411 0.38912 0.08424 0.39028 0.0845 0.3912 C 0.08476 0.39213 0.08529 0.39282 0.08555 0.39398 C 0.08802 0.4037 0.08516 0.39583 0.08763 0.40231 C 0.0888 0.41759 0.08698 0.40185 0.08971 0.4125 C 0.0931 0.42592 0.08893 0.41412 0.0918 0.42176 C 0.09193 0.42291 0.09193 0.42407 0.09232 0.42546 C 0.0931 0.4287 0.09427 0.43148 0.09544 0.43472 C 0.09583 0.43819 0.09596 0.43935 0.097 0.44305 C 0.09726 0.44398 0.09779 0.44467 0.09805 0.44583 C 0.09857 0.44838 0.09883 0.45139 0.09961 0.45416 C 0.09987 0.45532 0.10026 0.45648 0.10065 0.45787 C 0.10091 0.45926 0.10117 0.46088 0.10169 0.4625 C 0.10247 0.46551 0.10364 0.46829 0.1043 0.47176 C 0.10495 0.47569 0.10456 0.47361 0.10586 0.47824 C 0.10599 0.47963 0.10599 0.48125 0.10638 0.48287 C 0.10677 0.48495 0.10859 0.48773 0.1095 0.48912 C 0.10963 0.49097 0.10963 0.49305 0.11003 0.49491 C 0.11055 0.49861 0.11094 0.4993 0.11211 0.50208 C 0.11224 0.5037 0.11224 0.50532 0.11263 0.50671 C 0.11276 0.50787 0.11341 0.50856 0.11367 0.50949 C 0.11549 0.51852 0.11237 0.51018 0.11575 0.51782 C 0.11601 0.5206 0.11641 0.52361 0.1168 0.52639 C 0.11706 0.52847 0.11693 0.53102 0.11784 0.53287 C 0.11836 0.53403 0.11953 0.53333 0.12044 0.53356 C 0.12279 0.54236 0.11992 0.53079 0.122 0.54676 C 0.12213 0.54768 0.12266 0.54838 0.12305 0.5493 C 0.12318 0.55023 0.12331 0.55139 0.12357 0.55208 C 0.12383 0.55347 0.12422 0.55463 0.12461 0.55602 C 0.12513 0.55833 0.12513 0.55972 0.12565 0.5625 C 0.12591 0.56435 0.1263 0.56597 0.12669 0.56782 C 0.12682 0.56921 0.12682 0.57037 0.12721 0.57176 C 0.12734 0.57268 0.12786 0.57361 0.12825 0.5743 C 0.12851 0.57708 0.12917 0.58264 0.13086 0.58356 C 0.13281 0.58495 0.13203 0.58403 0.13346 0.58634 " pathEditMode="relative" ptsTypes="AAAAAAAAAAAAAAAAAAAAAAAAAAAAAAAAAAAAAA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301 L -0.00078 0.00301 C -0.00039 0.00509 0.00039 0.01065 0.00182 0.01319 C 0.00221 0.01389 0.00287 0.01435 0.00339 0.01504 C 0.00365 0.0162 0.00391 0.01759 0.00443 0.01875 C 0.00482 0.01967 0.0056 0.02037 0.00599 0.02153 C 0.00651 0.02315 0.00651 0.02523 0.00703 0.02708 L 0.00807 0.03171 C 0.00781 0.04213 0.00807 0.05254 0.00755 0.06319 C 0.00742 0.06551 0.00638 0.06736 0.00599 0.06967 C 0.00547 0.07129 0.00521 0.07315 0.00495 0.07523 C 0.00378 0.0831 0.00521 0.07824 0.00339 0.08356 C 0.00117 0.10092 0.00339 0.08472 0.0013 0.09653 C 0.00026 0.10162 0.0013 0.09884 -0.00026 0.10486 C -0.00417 0.11829 -0.00104 0.10509 -0.00338 0.11597 C -0.00443 0.12592 -0.00338 0.11713 -0.00495 0.12616 C -0.00547 0.12824 -0.0056 0.13032 -0.00599 0.13264 C -0.00625 0.13356 -0.00677 0.13426 -0.00703 0.13542 C -0.00768 0.1368 -0.0082 0.13819 -0.00859 0.14004 C -0.00924 0.14259 -0.00924 0.14583 -0.01015 0.14838 C -0.01055 0.1493 -0.01094 0.15 -0.0112 0.15116 C -0.01159 0.15231 -0.01198 0.15347 -0.01224 0.15486 C -0.01289 0.15741 -0.01224 0.16227 -0.0138 0.16319 L -0.01588 0.16412 C -0.01732 0.17361 -0.0151 0.15949 -0.01849 0.1743 C -0.01888 0.17569 -0.01875 0.17731 -0.01901 0.17893 C -0.0194 0.18055 -0.02005 0.18194 -0.02057 0.18356 C -0.02148 0.18588 -0.02265 0.18842 -0.02318 0.19097 C -0.0237 0.19259 -0.02396 0.19444 -0.02422 0.19653 C -0.02448 0.19768 -0.02435 0.19907 -0.02474 0.20023 C -0.02526 0.20139 -0.02617 0.20208 -0.02682 0.20301 C -0.02734 0.20509 -0.02786 0.20717 -0.02838 0.20949 C -0.02877 0.21042 -0.0293 0.21111 -0.02943 0.21227 C -0.03034 0.21551 -0.03073 0.21898 -0.03151 0.22245 C -0.0319 0.22384 -0.03268 0.22477 -0.03307 0.22616 C -0.03346 0.22685 -0.03385 0.22801 -0.03411 0.22893 C -0.0345 0.23102 -0.0345 0.23333 -0.03515 0.23542 C -0.03555 0.23611 -0.03659 0.23542 -0.03672 0.23634 C -0.03867 0.24305 -0.03711 0.24352 -0.03828 0.2493 C -0.0388 0.25162 -0.0401 0.25278 -0.04088 0.25486 C -0.04154 0.25602 -0.04193 0.25717 -0.04245 0.25856 C -0.04349 0.26736 -0.04232 0.25949 -0.04401 0.26597 C -0.04713 0.27685 -0.04414 0.26805 -0.04713 0.27708 C -0.04752 0.27801 -0.04792 0.2787 -0.04818 0.27986 C -0.04844 0.28055 -0.04844 0.28194 -0.0487 0.28264 C -0.04935 0.28356 -0.05013 0.28379 -0.05078 0.28449 C -0.05325 0.30023 -0.05143 0.28935 -0.05338 0.2993 C -0.05364 0.3 -0.05377 0.30116 -0.0539 0.30208 C -0.0543 0.30301 -0.05469 0.3037 -0.05495 0.30486 C -0.05521 0.30555 -0.05534 0.30671 -0.05547 0.30764 C -0.05586 0.30856 -0.05625 0.30926 -0.05651 0.31042 C -0.05755 0.31389 -0.05664 0.31273 -0.05755 0.3169 C -0.05781 0.31782 -0.05833 0.31875 -0.05859 0.31967 C -0.05924 0.32361 -0.05911 0.32199 -0.05911 0.3243 " pathEditMode="relative" ptsTypes="AAAAAAA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046 L -0.00143 -0.00046 C -0.00117 0.00278 -0.00117 0.00648 -0.00039 0.00972 C -0.00013 0.01111 0.00104 0.01111 0.0017 0.0125 C 0.00209 0.01343 0.00222 0.01482 0.00274 0.0162 C 0.00313 0.01736 0.00378 0.01852 0.0043 0.01991 C 0.00482 0.0213 0.00534 0.02292 0.00586 0.02454 C 0.00612 0.02662 0.00651 0.0287 0.0069 0.03102 C 0.00703 0.03195 0.00703 0.03287 0.00743 0.0338 C 0.00795 0.03519 0.00873 0.03611 0.00951 0.0375 C 0.00964 0.03889 0.00964 0.04051 0.01003 0.04213 C 0.01042 0.04398 0.01146 0.0456 0.01211 0.04769 C 0.01394 0.05324 0.01302 0.0507 0.01472 0.05509 C 0.01602 0.06667 0.0142 0.05394 0.01628 0.0625 C 0.01654 0.06366 0.01654 0.06482 0.0168 0.0662 C 0.01706 0.06736 0.01745 0.06852 0.01784 0.06991 C 0.01901 0.075 0.01732 0.07014 0.0194 0.07639 C 0.01993 0.07824 0.02123 0.08125 0.02201 0.08287 C 0.02227 0.08588 0.02227 0.08912 0.02305 0.09213 C 0.02331 0.09352 0.02448 0.09421 0.02513 0.09583 C 0.02552 0.09699 0.02578 0.09884 0.02618 0.10046 C 0.02631 0.10324 0.02631 0.10602 0.0267 0.1088 C 0.02683 0.10995 0.02735 0.11111 0.02774 0.1125 C 0.02813 0.11412 0.02839 0.1162 0.02878 0.11806 C 0.02852 0.13982 0.02865 0.16181 0.02826 0.1838 C 0.02813 0.18472 0.02722 0.18542 0.02722 0.18658 C 0.02657 0.19421 0.02657 0.20185 0.02618 0.20972 C 0.02578 0.21644 0.02539 0.21667 0.02461 0.22361 C 0.02422 0.22616 0.02383 0.22917 0.02357 0.23195 C 0.02331 0.23287 0.02318 0.2338 0.02305 0.23472 C 0.02149 0.24097 0.02123 0.24167 0.01993 0.24676 C 0.01966 0.24861 0.01966 0.25046 0.0194 0.25232 C 0.01888 0.25509 0.0181 0.25625 0.01732 0.2588 C 0.01693 0.25995 0.01654 0.26111 0.01628 0.2625 C 0.01602 0.26366 0.01602 0.26482 0.01576 0.2662 C 0.0155 0.26713 0.01498 0.26783 0.01472 0.26898 C 0.01302 0.27454 0.01576 0.26852 0.01263 0.27639 C 0.01211 0.27732 0.01146 0.27801 0.01107 0.27917 C 0.0099 0.28148 0.0099 0.28264 0.00899 0.28565 C 0.00834 0.2875 0.00729 0.28982 0.00638 0.2912 C 0.00573 0.2919 0.00495 0.29236 0.0043 0.29306 C 0.00404 0.29398 0.00417 0.29514 0.00378 0.29583 C 0.00248 0.29769 -0.00039 0.30046 -0.00039 0.30046 C -0.00091 0.30162 -0.00169 0.30255 -0.00195 0.30417 C -0.00273 0.30671 -0.00351 0.3125 -0.00351 0.3125 " pathEditMode="relative" ptsTypes="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0052 -0.00093 C -0.00039 0.00301 -0.00039 0.00694 1.66667E-6 0.01111 C 0.00013 0.01319 0.00078 0.01528 0.00104 0.01759 C 0.0013 0.0206 0.00117 0.02361 0.00156 0.02685 C 0.00169 0.0287 0.00234 0.03032 0.0026 0.03241 C 0.00299 0.03588 0.00312 0.03981 0.00364 0.04352 C 0.00377 0.04514 0.00495 0.05 0.00521 0.05093 C 0.0056 0.05301 0.00586 0.05509 0.00625 0.05741 C 0.00638 0.05833 0.00651 0.05903 0.00677 0.06018 C 0.00703 0.0625 0.00729 0.06505 0.00781 0.06759 C 0.00846 0.07153 0.00989 0.07569 0.01094 0.07963 C 0.01159 0.08218 0.01237 0.08495 0.01302 0.08796 C 0.01341 0.09005 0.01341 0.09236 0.01406 0.09444 C 0.01484 0.09722 0.01627 0.09977 0.01719 0.10278 C 0.01771 0.10463 0.01823 0.10625 0.01875 0.10833 C 0.01992 0.11273 0.01979 0.11343 0.02083 0.11852 C 0.02161 0.12268 0.02174 0.12292 0.02292 0.12685 C 0.02305 0.12963 0.02305 0.13241 0.02344 0.13518 C 0.02357 0.1368 0.02409 0.13819 0.02448 0.13981 C 0.025 0.14282 0.02565 0.14676 0.02656 0.15 C 0.02682 0.15093 0.02721 0.15185 0.0276 0.15278 C 0.02773 0.15671 0.0276 0.16065 0.02812 0.16481 C 0.02825 0.16597 0.02877 0.16713 0.02917 0.16852 C 0.02943 0.16991 0.02982 0.17153 0.03021 0.17315 C 0.03047 0.17685 0.03086 0.18055 0.03125 0.18426 C 0.03138 0.18542 0.03151 0.18657 0.03177 0.18796 C 0.03203 0.18912 0.03242 0.19028 0.03281 0.19167 C 0.03294 0.19305 0.03294 0.19468 0.03333 0.1963 C 0.03398 0.2 0.03528 0.20301 0.03646 0.20648 C 0.03672 0.20764 0.03698 0.20903 0.0375 0.21018 C 0.03802 0.21157 0.0388 0.2125 0.03958 0.21389 C 0.03971 0.21505 0.03971 0.21643 0.0401 0.21759 C 0.04049 0.21898 0.04153 0.21991 0.04219 0.2213 C 0.04271 0.22268 0.04323 0.2243 0.04375 0.22593 C 0.04427 0.23009 0.04414 0.23009 0.04583 0.23426 C 0.04622 0.23518 0.04687 0.23588 0.04739 0.23704 C 0.04844 0.23935 0.04831 0.24074 0.05 0.24259 C 0.05078 0.24329 0.05169 0.24375 0.0526 0.24444 C 0.05273 0.24537 0.05273 0.24653 0.05312 0.24722 C 0.05338 0.24768 0.05417 0.24768 0.05469 0.24815 C 0.05521 0.24861 0.05573 0.24907 0.05625 0.25 C 0.05677 0.25069 0.05716 0.25185 0.05781 0.25278 C 0.0582 0.25324 0.05885 0.25324 0.05937 0.2537 C 0.06015 0.2544 0.06107 0.25532 0.06198 0.25648 C 0.0625 0.25694 0.06289 0.25787 0.06354 0.25833 C 0.06419 0.2588 0.06484 0.2588 0.06562 0.25926 C 0.0664 0.26065 0.06758 0.26296 0.06875 0.26389 C 0.06953 0.26435 0.07044 0.26435 0.07135 0.26481 C 0.072 0.26505 0.07265 0.26528 0.07344 0.26574 C 0.075 0.26759 0.07513 0.26782 0.07708 0.26944 C 0.07864 0.2706 0.08216 0.27176 0.08333 0.27222 C 0.08385 0.27268 0.08424 0.27338 0.08489 0.27407 C 0.08528 0.2743 0.08581 0.27477 0.08646 0.275 C 0.0888 0.27569 0.09127 0.27639 0.09375 0.27685 C 0.09778 0.27755 0.10208 0.27801 0.10625 0.2787 C 0.1164 0.27755 0.11172 0.27778 0.12031 0.27778 " pathEditMode="relative" ptsTypes="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0185 L 0.00131 0.00185 C 0.00026 0.00416 -0.00104 0.00648 -0.00182 0.00925 C -0.00247 0.01111 -0.0026 0.01342 -0.00286 0.01574 C -0.00351 0.01921 -0.0039 0.02314 -0.00442 0.02685 C -0.00481 0.0287 -0.00508 0.03055 -0.00547 0.0324 C -0.00586 0.03356 -0.00638 0.03472 -0.00651 0.03611 C -0.00755 0.04213 -0.00833 0.04838 -0.00911 0.05463 C -0.00963 0.05787 -0.00976 0.06134 -0.01015 0.06481 C -0.0108 0.06875 -0.01172 0.07268 -0.01224 0.07685 C -0.01276 0.08078 -0.01263 0.08495 -0.01328 0.08888 C -0.01406 0.09305 -0.01536 0.09675 -0.0164 0.10092 C -0.01679 0.10416 -0.01705 0.10763 -0.01744 0.11111 C -0.01771 0.11296 -0.01836 0.11458 -0.01849 0.11666 C -0.01888 0.12083 -0.01875 0.12523 -0.01901 0.12963 C -0.01927 0.13148 -0.01979 0.1331 -0.02005 0.13518 C -0.02044 0.13726 -0.02083 0.13935 -0.02109 0.14166 C -0.02135 0.14398 -0.02148 0.14652 -0.02161 0.14907 C -0.02226 0.15555 -0.02369 0.16851 -0.02369 0.16851 C -0.02356 0.18078 -0.02356 0.19305 -0.02317 0.20555 C -0.02317 0.20694 -0.02291 0.20856 -0.02265 0.21018 C -0.02226 0.21388 -0.02109 0.22129 -0.02109 0.22129 C -0.02096 0.2243 -0.02109 0.22731 -0.02057 0.23055 C -0.02044 0.23148 -0.01979 0.23217 -0.01953 0.23333 C -0.01927 0.23495 -0.0194 0.23703 -0.01901 0.23888 C -0.01888 0.23981 -0.01836 0.2405 -0.01797 0.24166 C -0.01784 0.24236 -0.01771 0.24351 -0.01744 0.24444 C -0.01718 0.2456 -0.01679 0.24675 -0.0164 0.24814 C -0.01627 0.24884 -0.01627 0.25 -0.01588 0.25092 C -0.01549 0.25208 -0.01484 0.25324 -0.01432 0.25463 C -0.01354 0.26226 -0.01432 0.25601 -0.01276 0.26388 C -0.01067 0.27407 -0.01237 0.26944 -0.00963 0.27592 C -0.00911 0.27893 -0.0095 0.278 -0.00859 0.27963 " pathEditMode="relative" ptsTypes="AAAAAAAAAAAAAAAAAAAAAAAAAAAAAAA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509 L 0.00078 -0.00509 C 0.00104 -4.07407E-6 0.00117 0.00533 0.00182 0.01065 C 0.00182 0.01158 0.0026 0.01227 0.00286 0.01343 C 0.00312 0.01551 0.00312 0.0176 0.00338 0.01991 C 0.00364 0.02223 0.0039 0.02477 0.00442 0.02732 C 0.0052 0.03218 0.00612 0.03704 0.00703 0.04213 C 0.00768 0.04584 0.00846 0.04931 0.00911 0.05324 L 0.01015 0.05973 C 0.01093 0.07246 0.00989 0.06181 0.01276 0.07547 C 0.01315 0.07755 0.01328 0.07963 0.0138 0.08195 C 0.01458 0.08588 0.01562 0.08982 0.0164 0.09399 C 0.01692 0.09723 0.01718 0.1007 0.01796 0.10417 C 0.01809 0.1051 0.01862 0.10579 0.01901 0.10695 C 0.01966 0.10949 0.02031 0.1125 0.02109 0.11528 C 0.02148 0.11713 0.02213 0.11899 0.02265 0.12084 C 0.02291 0.12408 0.02317 0.12755 0.02369 0.13102 C 0.02526 0.14144 0.02656 0.1426 0.0289 0.15324 C 0.03085 0.16227 0.03242 0.17176 0.03463 0.18102 C 0.03515 0.18311 0.03567 0.18519 0.03619 0.1875 C 0.03684 0.19074 0.03684 0.19445 0.03776 0.19769 C 0.03815 0.19908 0.03932 0.19977 0.03984 0.20139 C 0.0414 0.20533 0.04257 0.20996 0.04401 0.21436 C 0.04466 0.21621 0.04544 0.21783 0.04609 0.21991 C 0.047 0.22269 0.04765 0.22616 0.04869 0.22917 C 0.04934 0.23102 0.05052 0.23264 0.0513 0.23473 C 0.06523 0.27362 0.04856 0.23079 0.05963 0.2588 C 0.06093 0.26574 0.06041 0.26412 0.06276 0.27176 C 0.06341 0.27385 0.06406 0.27616 0.06484 0.27801 C 0.06562 0.2801 0.06666 0.28172 0.06744 0.2838 C 0.06875 0.28681 0.06992 0.28982 0.07109 0.29306 C 0.07122 0.29352 0.07187 0.29862 0.07213 0.29954 C 0.07265 0.30116 0.07356 0.30255 0.07421 0.30417 C 0.07552 0.31574 0.07356 0.30278 0.0763 0.31158 C 0.07812 0.31737 0.07669 0.31644 0.07786 0.32269 C 0.07799 0.32362 0.07851 0.32454 0.0789 0.32547 C 0.07955 0.33125 0.07942 0.3375 0.08099 0.34306 C 0.08164 0.34514 0.08255 0.34769 0.08255 0.35047 C 0.08268 0.36505 0.08255 0.3801 0.08255 0.39491 " pathEditMode="relative" ptsTypes="AAAAAAAAAAAAAAAAAAAAAAAAAAAAAAAAAAAAAAA">
                                      <p:cBhvr>
                                        <p:cTn id="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0046 L -0.00195 0.00046 C -0.00065 0.00602 0.0004 0.01157 0.0017 0.01713 C 0.00261 0.02037 0.00417 0.02292 0.00482 0.02639 C 0.00573 0.02986 0.00586 0.0338 0.00638 0.0375 C 0.0073 0.04306 0.00808 0.0456 0.00951 0.05139 C 0.00977 0.0544 0.00977 0.05741 0.01003 0.06065 C 0.01068 0.0662 0.01198 0.07153 0.01211 0.07732 C 0.0125 0.09144 0.01211 0.10556 0.01159 0.11991 C 0.01159 0.12269 0.0112 0.12546 0.01055 0.12824 C 0.00795 0.14005 0.00469 0.15162 0.0017 0.16343 C 0.00105 0.16597 -0.00078 0.17523 -0.00143 0.17639 L -0.00612 0.18472 C -0.01054 0.20857 -0.00312 0.17037 -0.01237 0.20787 C -0.01289 0.21042 -0.01276 0.21343 -0.01341 0.2162 C -0.01471 0.22292 -0.0164 0.22963 -0.01809 0.23657 C -0.01901 0.24051 -0.02031 0.24444 -0.02122 0.24838 C -0.02135 0.24907 -0.02552 0.27384 -0.02695 0.27894 C -0.02747 0.28102 -0.02825 0.28287 -0.02903 0.28449 C -0.02916 0.28657 -0.03151 0.30972 -0.03151 0.31343 C -0.03151 0.32315 -0.03098 0.3331 -0.03059 0.34306 C -0.03046 0.34514 -0.03033 0.34745 -0.03007 0.34954 C -0.02916 0.35394 -0.02838 0.35857 -0.02695 0.3625 C -0.02565 0.36551 -0.02291 0.37315 -0.02174 0.37546 L -0.02018 0.37824 C -0.01992 0.37917 -0.01979 0.38009 -0.01966 0.38102 C -0.01927 0.38218 -0.01888 0.38333 -0.01862 0.38472 C -0.01809 0.38704 -0.01809 0.38889 -0.01757 0.3912 C -0.01718 0.39213 -0.01679 0.39306 -0.01653 0.39398 C -0.01627 0.39607 -0.01627 0.39815 -0.01601 0.40046 C -0.01471 0.40949 -0.01497 0.40069 -0.01497 0.4088 " pathEditMode="relative" ptsTypes="AAAAAAAAAAAAAAAAAAAAAAAAAAAAA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8" grpId="0" animBg="1"/>
      <p:bldP spid="8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AE04-97E9-4F34-B402-526D95F1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C0E3C-DFAF-4212-90C3-66A5F3191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87236" cy="212332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cs typeface="Arial" panose="020B0604020202020204" pitchFamily="34" charset="0"/>
              </a:rPr>
              <a:t>Question: How effective are geopolymers at adsorbing MRSA secreted proteins?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800" dirty="0">
                <a:cs typeface="Arial" panose="020B0604020202020204" pitchFamily="34" charset="0"/>
              </a:rPr>
              <a:t>Hypothesis: </a:t>
            </a:r>
            <a:r>
              <a:rPr lang="en-US" dirty="0" err="1">
                <a:cs typeface="Arial" panose="020B0604020202020204" pitchFamily="34" charset="0"/>
              </a:rPr>
              <a:t>mesoGP</a:t>
            </a:r>
            <a:r>
              <a:rPr lang="en-US" dirty="0">
                <a:cs typeface="Arial" panose="020B0604020202020204" pitchFamily="34" charset="0"/>
              </a:rPr>
              <a:t> will adsorb the most MRSA secreted proteins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6079FE0-FF8E-4345-A084-336293C80B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801002"/>
              </p:ext>
            </p:extLst>
          </p:nvPr>
        </p:nvGraphicFramePr>
        <p:xfrm>
          <a:off x="2149642" y="4065971"/>
          <a:ext cx="7892715" cy="236738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630905">
                  <a:extLst>
                    <a:ext uri="{9D8B030D-6E8A-4147-A177-3AD203B41FA5}">
                      <a16:colId xmlns:a16="http://schemas.microsoft.com/office/drawing/2014/main" val="3324604877"/>
                    </a:ext>
                  </a:extLst>
                </a:gridCol>
                <a:gridCol w="2630905">
                  <a:extLst>
                    <a:ext uri="{9D8B030D-6E8A-4147-A177-3AD203B41FA5}">
                      <a16:colId xmlns:a16="http://schemas.microsoft.com/office/drawing/2014/main" val="406005863"/>
                    </a:ext>
                  </a:extLst>
                </a:gridCol>
                <a:gridCol w="2630905">
                  <a:extLst>
                    <a:ext uri="{9D8B030D-6E8A-4147-A177-3AD203B41FA5}">
                      <a16:colId xmlns:a16="http://schemas.microsoft.com/office/drawing/2014/main" val="1389585184"/>
                    </a:ext>
                  </a:extLst>
                </a:gridCol>
              </a:tblGrid>
              <a:tr h="7891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GPs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Non-coated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Stearic-acid coated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247398"/>
                  </a:ext>
                </a:extLst>
              </a:tr>
              <a:tr h="7891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Large pore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MacroGP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SA-</a:t>
                      </a:r>
                      <a:r>
                        <a:rPr lang="en-US" sz="2400" dirty="0" err="1"/>
                        <a:t>macroGP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856371"/>
                  </a:ext>
                </a:extLst>
              </a:tr>
              <a:tr h="7891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Small pore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MesoGP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SA-</a:t>
                      </a:r>
                      <a:r>
                        <a:rPr lang="en-US" sz="2400" dirty="0" err="1"/>
                        <a:t>mesoGP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735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295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21AE-2A5D-469D-8149-6B9740A7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CFP binding methods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A6E84A-6906-489D-9592-F129954AD4CD}"/>
              </a:ext>
            </a:extLst>
          </p:cNvPr>
          <p:cNvGrpSpPr/>
          <p:nvPr/>
        </p:nvGrpSpPr>
        <p:grpSpPr>
          <a:xfrm>
            <a:off x="384869" y="1690688"/>
            <a:ext cx="11648381" cy="3666307"/>
            <a:chOff x="582053" y="2143847"/>
            <a:chExt cx="11648381" cy="3666307"/>
          </a:xfrm>
        </p:grpSpPr>
        <p:pic>
          <p:nvPicPr>
            <p:cNvPr id="28" name="Picture 2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7BD1833-49F4-4513-AEE3-4E16907BE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956" y="2213202"/>
              <a:ext cx="1337426" cy="3596952"/>
            </a:xfrm>
            <a:prstGeom prst="rect">
              <a:avLst/>
            </a:prstGeom>
          </p:spPr>
        </p:pic>
        <p:pic>
          <p:nvPicPr>
            <p:cNvPr id="6" name="Picture 5" descr="A close up of a bottle&#10;&#10;Description automatically generated">
              <a:extLst>
                <a:ext uri="{FF2B5EF4-FFF2-40B4-BE49-F238E27FC236}">
                  <a16:creationId xmlns:a16="http://schemas.microsoft.com/office/drawing/2014/main" id="{1329937F-520B-4F3B-B2C0-9B06FF531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53" y="2505290"/>
              <a:ext cx="2902749" cy="274602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1DA4B79-B914-48F6-8EAB-8B664DD03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9993" y="2143847"/>
              <a:ext cx="2362737" cy="3574090"/>
            </a:xfrm>
            <a:prstGeom prst="rect">
              <a:avLst/>
            </a:prstGeom>
          </p:spPr>
        </p:pic>
        <p:pic>
          <p:nvPicPr>
            <p:cNvPr id="26" name="Picture 25" descr="A close up of a sign&#10;&#10;Description automatically generated">
              <a:extLst>
                <a:ext uri="{FF2B5EF4-FFF2-40B4-BE49-F238E27FC236}">
                  <a16:creationId xmlns:a16="http://schemas.microsoft.com/office/drawing/2014/main" id="{75332D69-2C83-4347-AEE1-5E8FA08E0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1800" y="2776882"/>
              <a:ext cx="3128628" cy="24416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6713CA4-A90B-4F97-8247-EDFF8C52F08D}"/>
                </a:ext>
              </a:extLst>
            </p:cNvPr>
            <p:cNvSpPr txBox="1"/>
            <p:nvPr/>
          </p:nvSpPr>
          <p:spPr>
            <a:xfrm>
              <a:off x="8661793" y="2376772"/>
              <a:ext cx="356864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31353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rPr>
                <a:t>SDS-PAGE</a:t>
              </a: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20FBFA0D-D423-4E8C-BFD6-47C18180BD9C}"/>
                </a:ext>
              </a:extLst>
            </p:cNvPr>
            <p:cNvSpPr/>
            <p:nvPr/>
          </p:nvSpPr>
          <p:spPr>
            <a:xfrm>
              <a:off x="2859029" y="3833282"/>
              <a:ext cx="930964" cy="50497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BED8E023-22A7-46CC-B673-63331EFAD2DD}"/>
                </a:ext>
              </a:extLst>
            </p:cNvPr>
            <p:cNvSpPr/>
            <p:nvPr/>
          </p:nvSpPr>
          <p:spPr>
            <a:xfrm>
              <a:off x="5620992" y="3878304"/>
              <a:ext cx="930964" cy="50497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6987823E-16B7-4FFC-BF90-58328C81AA2F}"/>
                </a:ext>
              </a:extLst>
            </p:cNvPr>
            <p:cNvSpPr/>
            <p:nvPr/>
          </p:nvSpPr>
          <p:spPr>
            <a:xfrm>
              <a:off x="7950836" y="3833282"/>
              <a:ext cx="930964" cy="50497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98D62CF-9695-4323-BBFE-F7A2D3DFE363}"/>
              </a:ext>
            </a:extLst>
          </p:cNvPr>
          <p:cNvSpPr txBox="1"/>
          <p:nvPr/>
        </p:nvSpPr>
        <p:spPr>
          <a:xfrm>
            <a:off x="1792941" y="5516551"/>
            <a:ext cx="3830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CFP = culture filtrate proteins</a:t>
            </a:r>
          </a:p>
        </p:txBody>
      </p:sp>
    </p:spTree>
    <p:extLst>
      <p:ext uri="{BB962C8B-B14F-4D97-AF65-F5344CB8AC3E}">
        <p14:creationId xmlns:p14="http://schemas.microsoft.com/office/powerpoint/2010/main" val="48417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21AE-2A5D-469D-8149-6B9740A7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SA-</a:t>
            </a:r>
            <a:r>
              <a:rPr lang="en-US" dirty="0" err="1">
                <a:latin typeface="+mn-lt"/>
                <a:cs typeface="Arial" panose="020B0604020202020204" pitchFamily="34" charset="0"/>
              </a:rPr>
              <a:t>mesoGPs</a:t>
            </a:r>
            <a:r>
              <a:rPr lang="en-US" dirty="0">
                <a:latin typeface="+mn-lt"/>
                <a:cs typeface="Arial" panose="020B0604020202020204" pitchFamily="34" charset="0"/>
              </a:rPr>
              <a:t> bind the most CFPs</a:t>
            </a:r>
          </a:p>
        </p:txBody>
      </p:sp>
      <p:pic>
        <p:nvPicPr>
          <p:cNvPr id="26" name="Picture 25" descr="A picture containing window&#10;&#10;Description automatically generated">
            <a:extLst>
              <a:ext uri="{FF2B5EF4-FFF2-40B4-BE49-F238E27FC236}">
                <a16:creationId xmlns:a16="http://schemas.microsoft.com/office/drawing/2014/main" id="{DB0E729C-7301-44ED-8E91-919AB10A73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2" y="1680690"/>
            <a:ext cx="6592972" cy="43350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A853CB3-8A0E-4162-A1EF-8661E6E6AB3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483" y="1478783"/>
            <a:ext cx="4653862" cy="51431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D5BD3B-7F56-479F-AB59-F29EC282B901}"/>
              </a:ext>
            </a:extLst>
          </p:cNvPr>
          <p:cNvSpPr/>
          <p:nvPr/>
        </p:nvSpPr>
        <p:spPr>
          <a:xfrm>
            <a:off x="1165412" y="2406650"/>
            <a:ext cx="621553" cy="35054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3B35E4-30BC-4DA0-BA54-577D078042B2}"/>
              </a:ext>
            </a:extLst>
          </p:cNvPr>
          <p:cNvSpPr/>
          <p:nvPr/>
        </p:nvSpPr>
        <p:spPr>
          <a:xfrm>
            <a:off x="1741009" y="2406650"/>
            <a:ext cx="621553" cy="35054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551067-260C-4C3F-B410-39AF7B7047C2}"/>
              </a:ext>
            </a:extLst>
          </p:cNvPr>
          <p:cNvSpPr/>
          <p:nvPr/>
        </p:nvSpPr>
        <p:spPr>
          <a:xfrm>
            <a:off x="2338683" y="2406650"/>
            <a:ext cx="4207818" cy="35054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FB752C-BFF5-4155-9A4B-B30B018B98A7}"/>
              </a:ext>
            </a:extLst>
          </p:cNvPr>
          <p:cNvSpPr/>
          <p:nvPr/>
        </p:nvSpPr>
        <p:spPr>
          <a:xfrm>
            <a:off x="4360943" y="2406448"/>
            <a:ext cx="621553" cy="35054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AFDE12-44A5-4306-9E17-79188C056937}"/>
              </a:ext>
            </a:extLst>
          </p:cNvPr>
          <p:cNvSpPr/>
          <p:nvPr/>
        </p:nvSpPr>
        <p:spPr>
          <a:xfrm>
            <a:off x="7664117" y="1382911"/>
            <a:ext cx="4527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ea typeface="Calibri" panose="020F0502020204030204" pitchFamily="34" charset="0"/>
              </a:rPr>
              <a:t>*, </a:t>
            </a:r>
            <a:r>
              <a:rPr lang="en-US" sz="1400" i="1" dirty="0">
                <a:ea typeface="Calibri" panose="020F0502020204030204" pitchFamily="34" charset="0"/>
              </a:rPr>
              <a:t>P</a:t>
            </a:r>
            <a:r>
              <a:rPr lang="en-US" sz="1400" dirty="0">
                <a:ea typeface="Calibri" panose="020F0502020204030204" pitchFamily="34" charset="0"/>
              </a:rPr>
              <a:t> &lt; 0.05; ***, p &lt; 0.001; student’s t test comparing GPs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666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D918F-4823-429F-B230-2265D8C40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Mass spectrometry methods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D31312A-E4C7-4E14-B9FE-4594D824F5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3949810"/>
              </p:ext>
            </p:extLst>
          </p:nvPr>
        </p:nvGraphicFramePr>
        <p:xfrm>
          <a:off x="1549400" y="1074208"/>
          <a:ext cx="9093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0470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C5AB2F-6D42-4626-98D8-D00AF0EC26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5761350"/>
              </p:ext>
            </p:extLst>
          </p:nvPr>
        </p:nvGraphicFramePr>
        <p:xfrm>
          <a:off x="641350" y="1674813"/>
          <a:ext cx="4572000" cy="254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19D4A53-168F-4391-A13B-D8830C28C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1533157"/>
              </p:ext>
            </p:extLst>
          </p:nvPr>
        </p:nvGraphicFramePr>
        <p:xfrm>
          <a:off x="6240144" y="1674813"/>
          <a:ext cx="4726306" cy="2543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0FE65CC-A9D8-45FA-80E0-3690E9B985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7324700"/>
              </p:ext>
            </p:extLst>
          </p:nvPr>
        </p:nvGraphicFramePr>
        <p:xfrm>
          <a:off x="3588704" y="4114801"/>
          <a:ext cx="4726306" cy="2543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3BB608EB-2937-4D50-8CBC-552845A9F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  <a:cs typeface="Arial" panose="020B0604020202020204" pitchFamily="34" charset="0"/>
              </a:rPr>
              <a:t>58 distinct proteins were bound by SA-</a:t>
            </a:r>
            <a:r>
              <a:rPr lang="en-US" sz="4000" dirty="0" err="1">
                <a:latin typeface="+mn-lt"/>
                <a:cs typeface="Arial" panose="020B0604020202020204" pitchFamily="34" charset="0"/>
              </a:rPr>
              <a:t>mesoGPs</a:t>
            </a:r>
            <a:endParaRPr lang="en-US" sz="4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3E4D04-0B88-4724-9D5A-F933CE0B2BCA}"/>
              </a:ext>
            </a:extLst>
          </p:cNvPr>
          <p:cNvSpPr txBox="1"/>
          <p:nvPr/>
        </p:nvSpPr>
        <p:spPr>
          <a:xfrm>
            <a:off x="621634" y="1600200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4B4F08-636F-4842-89E8-A5D12BAB5E21}"/>
              </a:ext>
            </a:extLst>
          </p:cNvPr>
          <p:cNvSpPr txBox="1"/>
          <p:nvPr/>
        </p:nvSpPr>
        <p:spPr>
          <a:xfrm>
            <a:off x="6348682" y="1600199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B2D4A1-DCC0-464E-BC1E-7904ECFC0601}"/>
              </a:ext>
            </a:extLst>
          </p:cNvPr>
          <p:cNvSpPr txBox="1"/>
          <p:nvPr/>
        </p:nvSpPr>
        <p:spPr>
          <a:xfrm>
            <a:off x="3694382" y="4044949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49517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</TotalTime>
  <Words>286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Geopolymers adsorb methicillin-resistant Staphylococcus aureus cells and secreted proteins</vt:lpstr>
      <vt:lpstr>MRSA</vt:lpstr>
      <vt:lpstr>PowerPoint Presentation</vt:lpstr>
      <vt:lpstr>Geopolymers (GPs)</vt:lpstr>
      <vt:lpstr>Investigation</vt:lpstr>
      <vt:lpstr>CFP binding methods</vt:lpstr>
      <vt:lpstr>SA-mesoGPs bind the most CFPs</vt:lpstr>
      <vt:lpstr>Mass spectrometry methods</vt:lpstr>
      <vt:lpstr>58 distinct proteins were bound by SA-mesoGPs</vt:lpstr>
      <vt:lpstr>Conclusions</vt:lpstr>
      <vt:lpstr>Future directions</vt:lpstr>
      <vt:lpstr>Acknowledgements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Meeting 10-29-18</dc:title>
  <dc:creator>Collin Ganser</dc:creator>
  <cp:lastModifiedBy>Collin Ganser (Student)</cp:lastModifiedBy>
  <cp:revision>801</cp:revision>
  <dcterms:created xsi:type="dcterms:W3CDTF">2018-10-29T04:00:29Z</dcterms:created>
  <dcterms:modified xsi:type="dcterms:W3CDTF">2020-04-03T23:34:46Z</dcterms:modified>
</cp:coreProperties>
</file>